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1" r:id="rId1"/>
  </p:sldMasterIdLst>
  <p:handoutMasterIdLst>
    <p:handoutMasterId r:id="rId54"/>
  </p:handoutMasterIdLst>
  <p:sldIdLst>
    <p:sldId id="257" r:id="rId2"/>
    <p:sldId id="298" r:id="rId3"/>
    <p:sldId id="297" r:id="rId4"/>
    <p:sldId id="322" r:id="rId5"/>
    <p:sldId id="256" r:id="rId6"/>
    <p:sldId id="258" r:id="rId7"/>
    <p:sldId id="259" r:id="rId8"/>
    <p:sldId id="261" r:id="rId9"/>
    <p:sldId id="266" r:id="rId10"/>
    <p:sldId id="267" r:id="rId11"/>
    <p:sldId id="268" r:id="rId12"/>
    <p:sldId id="269" r:id="rId13"/>
    <p:sldId id="308" r:id="rId14"/>
    <p:sldId id="309" r:id="rId15"/>
    <p:sldId id="311" r:id="rId16"/>
    <p:sldId id="310" r:id="rId17"/>
    <p:sldId id="312" r:id="rId18"/>
    <p:sldId id="291" r:id="rId19"/>
    <p:sldId id="273" r:id="rId20"/>
    <p:sldId id="271" r:id="rId21"/>
    <p:sldId id="272" r:id="rId22"/>
    <p:sldId id="282" r:id="rId23"/>
    <p:sldId id="274" r:id="rId24"/>
    <p:sldId id="284" r:id="rId25"/>
    <p:sldId id="275" r:id="rId26"/>
    <p:sldId id="277" r:id="rId27"/>
    <p:sldId id="278" r:id="rId28"/>
    <p:sldId id="320" r:id="rId29"/>
    <p:sldId id="313" r:id="rId30"/>
    <p:sldId id="285" r:id="rId31"/>
    <p:sldId id="279" r:id="rId32"/>
    <p:sldId id="280" r:id="rId33"/>
    <p:sldId id="276" r:id="rId34"/>
    <p:sldId id="288" r:id="rId35"/>
    <p:sldId id="290" r:id="rId36"/>
    <p:sldId id="289" r:id="rId37"/>
    <p:sldId id="300" r:id="rId38"/>
    <p:sldId id="302" r:id="rId39"/>
    <p:sldId id="303" r:id="rId40"/>
    <p:sldId id="304" r:id="rId41"/>
    <p:sldId id="305" r:id="rId42"/>
    <p:sldId id="306" r:id="rId43"/>
    <p:sldId id="307" r:id="rId44"/>
    <p:sldId id="281" r:id="rId45"/>
    <p:sldId id="315" r:id="rId46"/>
    <p:sldId id="316" r:id="rId47"/>
    <p:sldId id="317" r:id="rId48"/>
    <p:sldId id="318" r:id="rId49"/>
    <p:sldId id="319" r:id="rId50"/>
    <p:sldId id="299" r:id="rId51"/>
    <p:sldId id="314" r:id="rId52"/>
    <p:sldId id="295" r:id="rId53"/>
  </p:sldIdLst>
  <p:sldSz cx="12192000" cy="6858000"/>
  <p:notesSz cx="7315200" cy="96012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247645-DBCF-423B-83E5-6E6B7E99BF4E}">
          <p14:sldIdLst>
            <p14:sldId id="257"/>
            <p14:sldId id="298"/>
            <p14:sldId id="297"/>
            <p14:sldId id="322"/>
            <p14:sldId id="256"/>
            <p14:sldId id="258"/>
            <p14:sldId id="259"/>
            <p14:sldId id="261"/>
            <p14:sldId id="266"/>
            <p14:sldId id="267"/>
            <p14:sldId id="268"/>
            <p14:sldId id="269"/>
            <p14:sldId id="308"/>
            <p14:sldId id="309"/>
            <p14:sldId id="311"/>
            <p14:sldId id="310"/>
            <p14:sldId id="312"/>
            <p14:sldId id="291"/>
            <p14:sldId id="273"/>
            <p14:sldId id="271"/>
            <p14:sldId id="272"/>
            <p14:sldId id="282"/>
            <p14:sldId id="274"/>
            <p14:sldId id="284"/>
            <p14:sldId id="275"/>
            <p14:sldId id="277"/>
            <p14:sldId id="278"/>
            <p14:sldId id="320"/>
            <p14:sldId id="313"/>
            <p14:sldId id="285"/>
            <p14:sldId id="279"/>
            <p14:sldId id="280"/>
            <p14:sldId id="276"/>
            <p14:sldId id="288"/>
            <p14:sldId id="290"/>
            <p14:sldId id="289"/>
            <p14:sldId id="300"/>
            <p14:sldId id="302"/>
            <p14:sldId id="303"/>
            <p14:sldId id="304"/>
            <p14:sldId id="305"/>
            <p14:sldId id="306"/>
            <p14:sldId id="307"/>
            <p14:sldId id="281"/>
            <p14:sldId id="315"/>
            <p14:sldId id="316"/>
            <p14:sldId id="317"/>
            <p14:sldId id="318"/>
            <p14:sldId id="319"/>
            <p14:sldId id="299"/>
            <p14:sldId id="31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Pattiz" initials="BP" lastIdx="1" clrIdx="0">
    <p:extLst>
      <p:ext uri="{19B8F6BF-5375-455C-9EA6-DF929625EA0E}">
        <p15:presenceInfo xmlns:p15="http://schemas.microsoft.com/office/powerpoint/2012/main" userId="S::Brian.Pattiz@du.edu::5e36e198-4794-463b-bce0-7ee351f0ea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A50"/>
    <a:srgbClr val="41B6E6"/>
    <a:srgbClr val="E56A54"/>
    <a:srgbClr val="FFC72C"/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74503" autoAdjust="0"/>
  </p:normalViewPr>
  <p:slideViewPr>
    <p:cSldViewPr snapToGrid="0" snapToObjects="1">
      <p:cViewPr varScale="1">
        <p:scale>
          <a:sx n="69" d="100"/>
          <a:sy n="69" d="100"/>
        </p:scale>
        <p:origin x="564" y="44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ECCBCD-2A14-43C8-82EE-F67A8AC1B2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2663A-952A-42D8-BACB-6AC9061179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D464B-874B-4A6D-8B93-CE126A68EE3C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EA082-2A7E-4716-A8FE-190D3BE6F1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55FF8-37A4-4708-BD24-BC3AEFA75F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9C81A-CC94-492B-82C6-891F9489FFB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0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839789" y="2086294"/>
            <a:ext cx="2447384" cy="1098762"/>
          </a:xfrm>
          <a:noFill/>
          <a:ln>
            <a:noFill/>
          </a:ln>
        </p:spPr>
        <p:txBody>
          <a:bodyPr wrap="square" lIns="91440" tIns="91440" rIns="91440" bIns="91440" anchor="t" anchorCtr="0">
            <a:sp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46484"/>
            <a:ext cx="2447384" cy="2817645"/>
          </a:xfrm>
          <a:noFill/>
          <a:ln>
            <a:noFill/>
          </a:ln>
        </p:spPr>
        <p:txBody>
          <a:bodyPr lIns="91440" rIns="91440" anchor="t" anchorCtr="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4"/>
          </p:nvPr>
        </p:nvSpPr>
        <p:spPr>
          <a:xfrm>
            <a:off x="6235412" y="2086608"/>
            <a:ext cx="2444406" cy="1098762"/>
          </a:xfrm>
          <a:noFill/>
          <a:ln>
            <a:noFill/>
          </a:ln>
        </p:spPr>
        <p:txBody>
          <a:bodyPr wrap="square" lIns="91440" tIns="91440" rIns="91440" bIns="91440" anchor="t" anchorCtr="0">
            <a:sp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5"/>
          </p:nvPr>
        </p:nvSpPr>
        <p:spPr>
          <a:xfrm>
            <a:off x="6235412" y="2857683"/>
            <a:ext cx="2444406" cy="2817645"/>
          </a:xfrm>
          <a:noFill/>
          <a:ln>
            <a:noFill/>
          </a:ln>
        </p:spPr>
        <p:txBody>
          <a:bodyPr lIns="91440" rIns="9144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6"/>
          </p:nvPr>
        </p:nvSpPr>
        <p:spPr>
          <a:xfrm>
            <a:off x="3516749" y="2086294"/>
            <a:ext cx="2489087" cy="1098762"/>
          </a:xfrm>
          <a:noFill/>
          <a:ln>
            <a:noFill/>
          </a:ln>
        </p:spPr>
        <p:txBody>
          <a:bodyPr wrap="square" lIns="91440" tIns="91440" rIns="91440" bIns="91440" anchor="t" anchorCtr="0">
            <a:sp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7"/>
          </p:nvPr>
        </p:nvSpPr>
        <p:spPr>
          <a:xfrm>
            <a:off x="3516749" y="2857683"/>
            <a:ext cx="2489087" cy="2817645"/>
          </a:xfrm>
          <a:noFill/>
          <a:ln>
            <a:noFill/>
          </a:ln>
        </p:spPr>
        <p:txBody>
          <a:bodyPr lIns="91440" rIns="9144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8"/>
          </p:nvPr>
        </p:nvSpPr>
        <p:spPr>
          <a:xfrm>
            <a:off x="8909394" y="2086294"/>
            <a:ext cx="2444406" cy="1098762"/>
          </a:xfrm>
          <a:noFill/>
          <a:ln>
            <a:noFill/>
          </a:ln>
        </p:spPr>
        <p:txBody>
          <a:bodyPr wrap="square" lIns="91440" tIns="91440" rIns="91440" bIns="91440" anchor="t" anchorCtr="0">
            <a:spAutoFit/>
          </a:bodyPr>
          <a:lstStyle>
            <a:lvl1pPr marL="0" indent="0"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9"/>
          </p:nvPr>
        </p:nvSpPr>
        <p:spPr>
          <a:xfrm>
            <a:off x="8909394" y="2846484"/>
            <a:ext cx="2444406" cy="2817645"/>
          </a:xfrm>
          <a:noFill/>
          <a:ln>
            <a:noFill/>
          </a:ln>
        </p:spPr>
        <p:txBody>
          <a:bodyPr lIns="91440" rIns="9144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81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838200" y="2086294"/>
            <a:ext cx="10515600" cy="903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838200" y="3165283"/>
            <a:ext cx="2489200" cy="1098550"/>
          </a:xfrm>
        </p:spPr>
        <p:txBody>
          <a:bodyPr>
            <a:noAutofit/>
          </a:bodyPr>
          <a:lstStyle>
            <a:lvl1pPr>
              <a:defRPr sz="2000" b="1"/>
            </a:lvl1pPr>
            <a:lvl2pPr>
              <a:defRPr sz="1800" b="1"/>
            </a:lvl2pPr>
            <a:lvl3pPr>
              <a:defRPr sz="1600" b="1"/>
            </a:lvl3pPr>
            <a:lvl4pPr>
              <a:defRPr sz="1400" b="1"/>
            </a:lvl4pPr>
            <a:lvl5pPr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3516749" y="3165283"/>
            <a:ext cx="2489200" cy="1098550"/>
          </a:xfrm>
        </p:spPr>
        <p:txBody>
          <a:bodyPr>
            <a:noAutofit/>
          </a:bodyPr>
          <a:lstStyle>
            <a:lvl1pPr>
              <a:defRPr sz="2000" b="1"/>
            </a:lvl1pPr>
            <a:lvl2pPr>
              <a:defRPr sz="1800" b="1"/>
            </a:lvl2pPr>
            <a:lvl3pPr>
              <a:defRPr sz="1600" b="1"/>
            </a:lvl3pPr>
            <a:lvl4pPr>
              <a:defRPr sz="1400" b="1"/>
            </a:lvl4pPr>
            <a:lvl5pPr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6235412" y="3165283"/>
            <a:ext cx="2489200" cy="1098550"/>
          </a:xfrm>
        </p:spPr>
        <p:txBody>
          <a:bodyPr>
            <a:noAutofit/>
          </a:bodyPr>
          <a:lstStyle>
            <a:lvl1pPr>
              <a:defRPr sz="2000" b="1"/>
            </a:lvl1pPr>
            <a:lvl2pPr>
              <a:defRPr sz="1800" b="1"/>
            </a:lvl2pPr>
            <a:lvl3pPr>
              <a:defRPr sz="1600" b="1"/>
            </a:lvl3pPr>
            <a:lvl4pPr>
              <a:defRPr sz="1400" b="1"/>
            </a:lvl4pPr>
            <a:lvl5pPr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8886997" y="3165283"/>
            <a:ext cx="2489200" cy="1098550"/>
          </a:xfrm>
        </p:spPr>
        <p:txBody>
          <a:bodyPr>
            <a:noAutofit/>
          </a:bodyPr>
          <a:lstStyle>
            <a:lvl1pPr>
              <a:defRPr sz="2000" b="1"/>
            </a:lvl1pPr>
            <a:lvl2pPr>
              <a:defRPr sz="1800" b="1"/>
            </a:lvl2pPr>
            <a:lvl3pPr>
              <a:defRPr sz="1600" b="1"/>
            </a:lvl3pPr>
            <a:lvl4pPr>
              <a:defRPr sz="1400" b="1"/>
            </a:lvl4pPr>
            <a:lvl5pPr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838200" y="3929569"/>
            <a:ext cx="2489200" cy="24892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25"/>
          </p:nvPr>
        </p:nvSpPr>
        <p:spPr>
          <a:xfrm>
            <a:off x="3516749" y="3929569"/>
            <a:ext cx="2489200" cy="24892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8"/>
          <p:cNvSpPr>
            <a:spLocks noGrp="1"/>
          </p:cNvSpPr>
          <p:nvPr>
            <p:ph type="pic" sz="quarter" idx="26"/>
          </p:nvPr>
        </p:nvSpPr>
        <p:spPr>
          <a:xfrm>
            <a:off x="6235412" y="3929569"/>
            <a:ext cx="2489200" cy="24892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8886997" y="3929569"/>
            <a:ext cx="2489200" cy="2489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9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05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32012" y="739588"/>
            <a:ext cx="3899647" cy="290456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1825" y="3892550"/>
            <a:ext cx="3932238" cy="197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01624" y="1206373"/>
            <a:ext cx="372586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5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 anchorCtr="0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935705"/>
            <a:ext cx="3932237" cy="293328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3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31FB42-0DDC-4889-9A72-EE426B93BDC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arallelogram 4"/>
          <p:cNvSpPr/>
          <p:nvPr userDrawn="1"/>
        </p:nvSpPr>
        <p:spPr>
          <a:xfrm flipH="1">
            <a:off x="1474819" y="0"/>
            <a:ext cx="8656555" cy="6858000"/>
          </a:xfrm>
          <a:prstGeom prst="parallelogram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 userDrawn="1"/>
        </p:nvSpPr>
        <p:spPr>
          <a:xfrm flipH="1">
            <a:off x="-1460919" y="0"/>
            <a:ext cx="8656555" cy="6858000"/>
          </a:xfrm>
          <a:prstGeom prst="parallelogram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 userDrawn="1"/>
        </p:nvSpPr>
        <p:spPr>
          <a:xfrm flipH="1">
            <a:off x="-1846682" y="0"/>
            <a:ext cx="8656555" cy="6858000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0BAC37-4D38-4C44-948C-53CB00D8CE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38293" y="6246909"/>
            <a:ext cx="700104" cy="333617"/>
            <a:chOff x="1597" y="1074"/>
            <a:chExt cx="4558" cy="2172"/>
          </a:xfrm>
          <a:solidFill>
            <a:schemeClr val="tx1">
              <a:lumMod val="75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AB26687-50AD-401D-8F8D-1C65BC460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7" y="1358"/>
              <a:ext cx="2502" cy="1882"/>
            </a:xfrm>
            <a:custGeom>
              <a:avLst/>
              <a:gdLst>
                <a:gd name="T0" fmla="*/ 0 w 2502"/>
                <a:gd name="T1" fmla="*/ 1876 h 1882"/>
                <a:gd name="T2" fmla="*/ 1100 w 2502"/>
                <a:gd name="T3" fmla="*/ 0 h 1882"/>
                <a:gd name="T4" fmla="*/ 1401 w 2502"/>
                <a:gd name="T5" fmla="*/ 0 h 1882"/>
                <a:gd name="T6" fmla="*/ 2502 w 2502"/>
                <a:gd name="T7" fmla="*/ 1882 h 1882"/>
                <a:gd name="T8" fmla="*/ 2243 w 2502"/>
                <a:gd name="T9" fmla="*/ 1882 h 1882"/>
                <a:gd name="T10" fmla="*/ 1810 w 2502"/>
                <a:gd name="T11" fmla="*/ 1116 h 1882"/>
                <a:gd name="T12" fmla="*/ 697 w 2502"/>
                <a:gd name="T13" fmla="*/ 1122 h 1882"/>
                <a:gd name="T14" fmla="*/ 258 w 2502"/>
                <a:gd name="T15" fmla="*/ 1876 h 1882"/>
                <a:gd name="T16" fmla="*/ 0 w 2502"/>
                <a:gd name="T17" fmla="*/ 1876 h 1882"/>
                <a:gd name="T18" fmla="*/ 1684 w 2502"/>
                <a:gd name="T19" fmla="*/ 929 h 1882"/>
                <a:gd name="T20" fmla="*/ 1245 w 2502"/>
                <a:gd name="T21" fmla="*/ 187 h 1882"/>
                <a:gd name="T22" fmla="*/ 812 w 2502"/>
                <a:gd name="T23" fmla="*/ 929 h 1882"/>
                <a:gd name="T24" fmla="*/ 1684 w 2502"/>
                <a:gd name="T25" fmla="*/ 929 h 1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02" h="1882">
                  <a:moveTo>
                    <a:pt x="0" y="1876"/>
                  </a:moveTo>
                  <a:lnTo>
                    <a:pt x="1100" y="0"/>
                  </a:lnTo>
                  <a:lnTo>
                    <a:pt x="1401" y="0"/>
                  </a:lnTo>
                  <a:lnTo>
                    <a:pt x="2502" y="1882"/>
                  </a:lnTo>
                  <a:lnTo>
                    <a:pt x="2243" y="1882"/>
                  </a:lnTo>
                  <a:lnTo>
                    <a:pt x="1810" y="1116"/>
                  </a:lnTo>
                  <a:lnTo>
                    <a:pt x="697" y="1122"/>
                  </a:lnTo>
                  <a:lnTo>
                    <a:pt x="258" y="1876"/>
                  </a:lnTo>
                  <a:lnTo>
                    <a:pt x="0" y="1876"/>
                  </a:lnTo>
                  <a:close/>
                  <a:moveTo>
                    <a:pt x="1684" y="929"/>
                  </a:moveTo>
                  <a:lnTo>
                    <a:pt x="1245" y="187"/>
                  </a:lnTo>
                  <a:lnTo>
                    <a:pt x="812" y="929"/>
                  </a:lnTo>
                  <a:lnTo>
                    <a:pt x="1684" y="9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4995C23-3BD0-4CD6-9E7E-2D746F37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1352"/>
              <a:ext cx="259" cy="1279"/>
            </a:xfrm>
            <a:custGeom>
              <a:avLst/>
              <a:gdLst>
                <a:gd name="T0" fmla="*/ 0 w 259"/>
                <a:gd name="T1" fmla="*/ 850 h 1279"/>
                <a:gd name="T2" fmla="*/ 259 w 259"/>
                <a:gd name="T3" fmla="*/ 1279 h 1279"/>
                <a:gd name="T4" fmla="*/ 259 w 259"/>
                <a:gd name="T5" fmla="*/ 0 h 1279"/>
                <a:gd name="T6" fmla="*/ 0 w 259"/>
                <a:gd name="T7" fmla="*/ 0 h 1279"/>
                <a:gd name="T8" fmla="*/ 0 w 259"/>
                <a:gd name="T9" fmla="*/ 85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279">
                  <a:moveTo>
                    <a:pt x="0" y="850"/>
                  </a:moveTo>
                  <a:lnTo>
                    <a:pt x="259" y="1279"/>
                  </a:lnTo>
                  <a:lnTo>
                    <a:pt x="259" y="0"/>
                  </a:lnTo>
                  <a:lnTo>
                    <a:pt x="0" y="0"/>
                  </a:lnTo>
                  <a:lnTo>
                    <a:pt x="0" y="8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BAAC213-FBFA-4D43-A39B-A99477850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1074"/>
              <a:ext cx="265" cy="2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4B438B2-6ED3-4514-9F7D-D5CB68C41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0" y="1364"/>
              <a:ext cx="2225" cy="1882"/>
            </a:xfrm>
            <a:custGeom>
              <a:avLst/>
              <a:gdLst>
                <a:gd name="T0" fmla="*/ 1 w 370"/>
                <a:gd name="T1" fmla="*/ 0 h 312"/>
                <a:gd name="T2" fmla="*/ 278 w 370"/>
                <a:gd name="T3" fmla="*/ 0 h 312"/>
                <a:gd name="T4" fmla="*/ 357 w 370"/>
                <a:gd name="T5" fmla="*/ 82 h 312"/>
                <a:gd name="T6" fmla="*/ 295 w 370"/>
                <a:gd name="T7" fmla="*/ 171 h 312"/>
                <a:gd name="T8" fmla="*/ 351 w 370"/>
                <a:gd name="T9" fmla="*/ 210 h 312"/>
                <a:gd name="T10" fmla="*/ 351 w 370"/>
                <a:gd name="T11" fmla="*/ 312 h 312"/>
                <a:gd name="T12" fmla="*/ 315 w 370"/>
                <a:gd name="T13" fmla="*/ 312 h 312"/>
                <a:gd name="T14" fmla="*/ 315 w 370"/>
                <a:gd name="T15" fmla="*/ 229 h 312"/>
                <a:gd name="T16" fmla="*/ 265 w 370"/>
                <a:gd name="T17" fmla="*/ 184 h 312"/>
                <a:gd name="T18" fmla="*/ 37 w 370"/>
                <a:gd name="T19" fmla="*/ 184 h 312"/>
                <a:gd name="T20" fmla="*/ 37 w 370"/>
                <a:gd name="T21" fmla="*/ 299 h 312"/>
                <a:gd name="T22" fmla="*/ 0 w 370"/>
                <a:gd name="T23" fmla="*/ 237 h 312"/>
                <a:gd name="T24" fmla="*/ 1 w 370"/>
                <a:gd name="T25" fmla="*/ 0 h 312"/>
                <a:gd name="T26" fmla="*/ 38 w 370"/>
                <a:gd name="T27" fmla="*/ 154 h 312"/>
                <a:gd name="T28" fmla="*/ 260 w 370"/>
                <a:gd name="T29" fmla="*/ 154 h 312"/>
                <a:gd name="T30" fmla="*/ 318 w 370"/>
                <a:gd name="T31" fmla="*/ 89 h 312"/>
                <a:gd name="T32" fmla="*/ 264 w 370"/>
                <a:gd name="T33" fmla="*/ 31 h 312"/>
                <a:gd name="T34" fmla="*/ 38 w 370"/>
                <a:gd name="T35" fmla="*/ 31 h 312"/>
                <a:gd name="T36" fmla="*/ 38 w 370"/>
                <a:gd name="T37" fmla="*/ 15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0" h="312">
                  <a:moveTo>
                    <a:pt x="1" y="0"/>
                  </a:moveTo>
                  <a:cubicBezTo>
                    <a:pt x="278" y="0"/>
                    <a:pt x="278" y="0"/>
                    <a:pt x="278" y="0"/>
                  </a:cubicBezTo>
                  <a:cubicBezTo>
                    <a:pt x="361" y="4"/>
                    <a:pt x="357" y="82"/>
                    <a:pt x="357" y="82"/>
                  </a:cubicBezTo>
                  <a:cubicBezTo>
                    <a:pt x="357" y="82"/>
                    <a:pt x="370" y="165"/>
                    <a:pt x="295" y="171"/>
                  </a:cubicBezTo>
                  <a:cubicBezTo>
                    <a:pt x="299" y="171"/>
                    <a:pt x="341" y="171"/>
                    <a:pt x="351" y="210"/>
                  </a:cubicBezTo>
                  <a:cubicBezTo>
                    <a:pt x="351" y="312"/>
                    <a:pt x="351" y="312"/>
                    <a:pt x="351" y="312"/>
                  </a:cubicBezTo>
                  <a:cubicBezTo>
                    <a:pt x="315" y="312"/>
                    <a:pt x="315" y="312"/>
                    <a:pt x="315" y="312"/>
                  </a:cubicBezTo>
                  <a:cubicBezTo>
                    <a:pt x="315" y="312"/>
                    <a:pt x="316" y="252"/>
                    <a:pt x="315" y="229"/>
                  </a:cubicBezTo>
                  <a:cubicBezTo>
                    <a:pt x="315" y="184"/>
                    <a:pt x="265" y="184"/>
                    <a:pt x="265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299"/>
                    <a:pt x="37" y="299"/>
                    <a:pt x="37" y="29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8" y="154"/>
                  </a:moveTo>
                  <a:cubicBezTo>
                    <a:pt x="38" y="154"/>
                    <a:pt x="230" y="154"/>
                    <a:pt x="260" y="154"/>
                  </a:cubicBezTo>
                  <a:cubicBezTo>
                    <a:pt x="290" y="154"/>
                    <a:pt x="317" y="142"/>
                    <a:pt x="318" y="89"/>
                  </a:cubicBezTo>
                  <a:cubicBezTo>
                    <a:pt x="319" y="35"/>
                    <a:pt x="280" y="31"/>
                    <a:pt x="264" y="31"/>
                  </a:cubicBezTo>
                  <a:cubicBezTo>
                    <a:pt x="247" y="31"/>
                    <a:pt x="38" y="31"/>
                    <a:pt x="38" y="31"/>
                  </a:cubicBezTo>
                  <a:lnTo>
                    <a:pt x="38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33825" cy="2293106"/>
          </a:xfrm>
        </p:spPr>
        <p:txBody>
          <a:bodyPr/>
          <a:lstStyle>
            <a:lvl1pPr algn="l">
              <a:defRPr>
                <a:solidFill>
                  <a:schemeClr val="tx2">
                    <a:lumMod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2"/>
          </p:nvPr>
        </p:nvSpPr>
        <p:spPr>
          <a:xfrm>
            <a:off x="838200" y="3002555"/>
            <a:ext cx="3933825" cy="282820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5157788" y="365125"/>
            <a:ext cx="6196012" cy="550628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97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515EA-68D0-471A-83A6-5D268449A6E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31FB42-0DDC-4889-9A72-EE426B93B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5515EA-68D0-471A-83A6-5D268449A6ED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31FB42-0DDC-4889-9A72-EE426B93B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1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3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79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978" y="4752078"/>
            <a:ext cx="4216044" cy="14044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9444973" y="5454316"/>
            <a:ext cx="2759242" cy="1403684"/>
          </a:xfrm>
          <a:prstGeom prst="rect">
            <a:avLst/>
          </a:prstGeom>
          <a:solidFill>
            <a:srgbClr val="21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279525" y="2713040"/>
            <a:ext cx="9674225" cy="1320800"/>
          </a:xfrm>
        </p:spPr>
        <p:txBody>
          <a:bodyPr/>
          <a:lstStyle>
            <a:lvl1pPr algn="ctr">
              <a:defRPr i="1"/>
            </a:lvl1pPr>
            <a:lvl2pPr algn="ctr">
              <a:defRPr i="1"/>
            </a:lvl2pPr>
            <a:lvl3pPr algn="ctr">
              <a:defRPr i="1"/>
            </a:lvl3pPr>
            <a:lvl4pPr algn="ctr">
              <a:defRPr i="1"/>
            </a:lvl4pPr>
            <a:lvl5pPr algn="ctr"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5498" y="1921298"/>
            <a:ext cx="2500930" cy="174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28737" y="1386199"/>
            <a:ext cx="553452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9703285" y="1921298"/>
            <a:ext cx="2500930" cy="1740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8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 -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38200" y="1825625"/>
            <a:ext cx="2035175" cy="20351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8200" y="4037284"/>
            <a:ext cx="2035175" cy="203517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3056709" y="1825625"/>
            <a:ext cx="8297091" cy="203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3"/>
          </p:nvPr>
        </p:nvSpPr>
        <p:spPr>
          <a:xfrm>
            <a:off x="3056709" y="4037283"/>
            <a:ext cx="8297091" cy="2035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88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84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448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175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Autofit/>
          </a:bodyPr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838200" y="2505075"/>
            <a:ext cx="5183188" cy="3684588"/>
          </a:xfrm>
        </p:spPr>
        <p:txBody>
          <a:bodyPr>
            <a:noAutofit/>
          </a:bodyPr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62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643683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643683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467595"/>
            <a:ext cx="5183188" cy="3684588"/>
          </a:xfrm>
        </p:spPr>
        <p:txBody>
          <a:bodyPr>
            <a:noAutofit/>
          </a:bodyPr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838200" y="3467595"/>
            <a:ext cx="5183188" cy="3684588"/>
          </a:xfrm>
        </p:spPr>
        <p:txBody>
          <a:bodyPr>
            <a:noAutofit/>
          </a:bodyPr>
          <a:lstStyle>
            <a:lvl1pPr marL="457200" indent="-45720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838200" y="1690688"/>
            <a:ext cx="10517188" cy="952500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42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i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424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60400" y="1681163"/>
            <a:ext cx="325840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67590" y="2505075"/>
            <a:ext cx="3258407" cy="3684588"/>
          </a:xfrm>
        </p:spPr>
        <p:txBody>
          <a:bodyPr>
            <a:noAutofit/>
          </a:bodyPr>
          <a:lstStyle>
            <a:lvl1pPr marL="457200" indent="-4572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838200" y="2505075"/>
            <a:ext cx="3258407" cy="3684588"/>
          </a:xfrm>
        </p:spPr>
        <p:txBody>
          <a:bodyPr>
            <a:noAutofit/>
          </a:bodyPr>
          <a:lstStyle>
            <a:lvl1pPr marL="457200" indent="-4572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096981" y="1681163"/>
            <a:ext cx="325840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5"/>
          </p:nvPr>
        </p:nvSpPr>
        <p:spPr>
          <a:xfrm>
            <a:off x="8096981" y="2505075"/>
            <a:ext cx="3258407" cy="3684588"/>
          </a:xfrm>
        </p:spPr>
        <p:txBody>
          <a:bodyPr>
            <a:noAutofit/>
          </a:bodyPr>
          <a:lstStyle>
            <a:lvl1pPr marL="457200" indent="-4572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925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riangle 12"/>
          <p:cNvSpPr/>
          <p:nvPr userDrawn="1"/>
        </p:nvSpPr>
        <p:spPr>
          <a:xfrm flipH="1">
            <a:off x="10138611" y="5552974"/>
            <a:ext cx="2053389" cy="1308938"/>
          </a:xfrm>
          <a:prstGeom prst="triangle">
            <a:avLst>
              <a:gd name="adj" fmla="val 0"/>
            </a:avLst>
          </a:prstGeom>
          <a:gradFill>
            <a:gsLst>
              <a:gs pos="6000">
                <a:schemeClr val="bg2">
                  <a:lumMod val="90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0BAC37-4D38-4C44-948C-53CB00D8CE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58069" y="6267229"/>
            <a:ext cx="700104" cy="333617"/>
            <a:chOff x="1597" y="1074"/>
            <a:chExt cx="4558" cy="2172"/>
          </a:xfrm>
          <a:solidFill>
            <a:schemeClr val="tx1">
              <a:lumMod val="75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B26687-50AD-401D-8F8D-1C65BC460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7" y="1358"/>
              <a:ext cx="2502" cy="1882"/>
            </a:xfrm>
            <a:custGeom>
              <a:avLst/>
              <a:gdLst>
                <a:gd name="T0" fmla="*/ 0 w 2502"/>
                <a:gd name="T1" fmla="*/ 1876 h 1882"/>
                <a:gd name="T2" fmla="*/ 1100 w 2502"/>
                <a:gd name="T3" fmla="*/ 0 h 1882"/>
                <a:gd name="T4" fmla="*/ 1401 w 2502"/>
                <a:gd name="T5" fmla="*/ 0 h 1882"/>
                <a:gd name="T6" fmla="*/ 2502 w 2502"/>
                <a:gd name="T7" fmla="*/ 1882 h 1882"/>
                <a:gd name="T8" fmla="*/ 2243 w 2502"/>
                <a:gd name="T9" fmla="*/ 1882 h 1882"/>
                <a:gd name="T10" fmla="*/ 1810 w 2502"/>
                <a:gd name="T11" fmla="*/ 1116 h 1882"/>
                <a:gd name="T12" fmla="*/ 697 w 2502"/>
                <a:gd name="T13" fmla="*/ 1122 h 1882"/>
                <a:gd name="T14" fmla="*/ 258 w 2502"/>
                <a:gd name="T15" fmla="*/ 1876 h 1882"/>
                <a:gd name="T16" fmla="*/ 0 w 2502"/>
                <a:gd name="T17" fmla="*/ 1876 h 1882"/>
                <a:gd name="T18" fmla="*/ 1684 w 2502"/>
                <a:gd name="T19" fmla="*/ 929 h 1882"/>
                <a:gd name="T20" fmla="*/ 1245 w 2502"/>
                <a:gd name="T21" fmla="*/ 187 h 1882"/>
                <a:gd name="T22" fmla="*/ 812 w 2502"/>
                <a:gd name="T23" fmla="*/ 929 h 1882"/>
                <a:gd name="T24" fmla="*/ 1684 w 2502"/>
                <a:gd name="T25" fmla="*/ 929 h 1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02" h="1882">
                  <a:moveTo>
                    <a:pt x="0" y="1876"/>
                  </a:moveTo>
                  <a:lnTo>
                    <a:pt x="1100" y="0"/>
                  </a:lnTo>
                  <a:lnTo>
                    <a:pt x="1401" y="0"/>
                  </a:lnTo>
                  <a:lnTo>
                    <a:pt x="2502" y="1882"/>
                  </a:lnTo>
                  <a:lnTo>
                    <a:pt x="2243" y="1882"/>
                  </a:lnTo>
                  <a:lnTo>
                    <a:pt x="1810" y="1116"/>
                  </a:lnTo>
                  <a:lnTo>
                    <a:pt x="697" y="1122"/>
                  </a:lnTo>
                  <a:lnTo>
                    <a:pt x="258" y="1876"/>
                  </a:lnTo>
                  <a:lnTo>
                    <a:pt x="0" y="1876"/>
                  </a:lnTo>
                  <a:close/>
                  <a:moveTo>
                    <a:pt x="1684" y="929"/>
                  </a:moveTo>
                  <a:lnTo>
                    <a:pt x="1245" y="187"/>
                  </a:lnTo>
                  <a:lnTo>
                    <a:pt x="812" y="929"/>
                  </a:lnTo>
                  <a:lnTo>
                    <a:pt x="1684" y="9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4995C23-3BD0-4CD6-9E7E-2D746F377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" y="1352"/>
              <a:ext cx="259" cy="1279"/>
            </a:xfrm>
            <a:custGeom>
              <a:avLst/>
              <a:gdLst>
                <a:gd name="T0" fmla="*/ 0 w 259"/>
                <a:gd name="T1" fmla="*/ 850 h 1279"/>
                <a:gd name="T2" fmla="*/ 259 w 259"/>
                <a:gd name="T3" fmla="*/ 1279 h 1279"/>
                <a:gd name="T4" fmla="*/ 259 w 259"/>
                <a:gd name="T5" fmla="*/ 0 h 1279"/>
                <a:gd name="T6" fmla="*/ 0 w 259"/>
                <a:gd name="T7" fmla="*/ 0 h 1279"/>
                <a:gd name="T8" fmla="*/ 0 w 259"/>
                <a:gd name="T9" fmla="*/ 85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279">
                  <a:moveTo>
                    <a:pt x="0" y="850"/>
                  </a:moveTo>
                  <a:lnTo>
                    <a:pt x="259" y="1279"/>
                  </a:lnTo>
                  <a:lnTo>
                    <a:pt x="259" y="0"/>
                  </a:lnTo>
                  <a:lnTo>
                    <a:pt x="0" y="0"/>
                  </a:lnTo>
                  <a:lnTo>
                    <a:pt x="0" y="8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4BAAC213-FBFA-4D43-A39B-A99477850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" y="1074"/>
              <a:ext cx="265" cy="20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4B438B2-6ED3-4514-9F7D-D5CB68C41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0" y="1364"/>
              <a:ext cx="2225" cy="1882"/>
            </a:xfrm>
            <a:custGeom>
              <a:avLst/>
              <a:gdLst>
                <a:gd name="T0" fmla="*/ 1 w 370"/>
                <a:gd name="T1" fmla="*/ 0 h 312"/>
                <a:gd name="T2" fmla="*/ 278 w 370"/>
                <a:gd name="T3" fmla="*/ 0 h 312"/>
                <a:gd name="T4" fmla="*/ 357 w 370"/>
                <a:gd name="T5" fmla="*/ 82 h 312"/>
                <a:gd name="T6" fmla="*/ 295 w 370"/>
                <a:gd name="T7" fmla="*/ 171 h 312"/>
                <a:gd name="T8" fmla="*/ 351 w 370"/>
                <a:gd name="T9" fmla="*/ 210 h 312"/>
                <a:gd name="T10" fmla="*/ 351 w 370"/>
                <a:gd name="T11" fmla="*/ 312 h 312"/>
                <a:gd name="T12" fmla="*/ 315 w 370"/>
                <a:gd name="T13" fmla="*/ 312 h 312"/>
                <a:gd name="T14" fmla="*/ 315 w 370"/>
                <a:gd name="T15" fmla="*/ 229 h 312"/>
                <a:gd name="T16" fmla="*/ 265 w 370"/>
                <a:gd name="T17" fmla="*/ 184 h 312"/>
                <a:gd name="T18" fmla="*/ 37 w 370"/>
                <a:gd name="T19" fmla="*/ 184 h 312"/>
                <a:gd name="T20" fmla="*/ 37 w 370"/>
                <a:gd name="T21" fmla="*/ 299 h 312"/>
                <a:gd name="T22" fmla="*/ 0 w 370"/>
                <a:gd name="T23" fmla="*/ 237 h 312"/>
                <a:gd name="T24" fmla="*/ 1 w 370"/>
                <a:gd name="T25" fmla="*/ 0 h 312"/>
                <a:gd name="T26" fmla="*/ 38 w 370"/>
                <a:gd name="T27" fmla="*/ 154 h 312"/>
                <a:gd name="T28" fmla="*/ 260 w 370"/>
                <a:gd name="T29" fmla="*/ 154 h 312"/>
                <a:gd name="T30" fmla="*/ 318 w 370"/>
                <a:gd name="T31" fmla="*/ 89 h 312"/>
                <a:gd name="T32" fmla="*/ 264 w 370"/>
                <a:gd name="T33" fmla="*/ 31 h 312"/>
                <a:gd name="T34" fmla="*/ 38 w 370"/>
                <a:gd name="T35" fmla="*/ 31 h 312"/>
                <a:gd name="T36" fmla="*/ 38 w 370"/>
                <a:gd name="T37" fmla="*/ 15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0" h="312">
                  <a:moveTo>
                    <a:pt x="1" y="0"/>
                  </a:moveTo>
                  <a:cubicBezTo>
                    <a:pt x="278" y="0"/>
                    <a:pt x="278" y="0"/>
                    <a:pt x="278" y="0"/>
                  </a:cubicBezTo>
                  <a:cubicBezTo>
                    <a:pt x="361" y="4"/>
                    <a:pt x="357" y="82"/>
                    <a:pt x="357" y="82"/>
                  </a:cubicBezTo>
                  <a:cubicBezTo>
                    <a:pt x="357" y="82"/>
                    <a:pt x="370" y="165"/>
                    <a:pt x="295" y="171"/>
                  </a:cubicBezTo>
                  <a:cubicBezTo>
                    <a:pt x="299" y="171"/>
                    <a:pt x="341" y="171"/>
                    <a:pt x="351" y="210"/>
                  </a:cubicBezTo>
                  <a:cubicBezTo>
                    <a:pt x="351" y="312"/>
                    <a:pt x="351" y="312"/>
                    <a:pt x="351" y="312"/>
                  </a:cubicBezTo>
                  <a:cubicBezTo>
                    <a:pt x="315" y="312"/>
                    <a:pt x="315" y="312"/>
                    <a:pt x="315" y="312"/>
                  </a:cubicBezTo>
                  <a:cubicBezTo>
                    <a:pt x="315" y="312"/>
                    <a:pt x="316" y="252"/>
                    <a:pt x="315" y="229"/>
                  </a:cubicBezTo>
                  <a:cubicBezTo>
                    <a:pt x="315" y="184"/>
                    <a:pt x="265" y="184"/>
                    <a:pt x="265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37" y="299"/>
                    <a:pt x="37" y="299"/>
                    <a:pt x="37" y="29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8" y="154"/>
                  </a:moveTo>
                  <a:cubicBezTo>
                    <a:pt x="38" y="154"/>
                    <a:pt x="230" y="154"/>
                    <a:pt x="260" y="154"/>
                  </a:cubicBezTo>
                  <a:cubicBezTo>
                    <a:pt x="290" y="154"/>
                    <a:pt x="317" y="142"/>
                    <a:pt x="318" y="89"/>
                  </a:cubicBezTo>
                  <a:cubicBezTo>
                    <a:pt x="319" y="35"/>
                    <a:pt x="280" y="31"/>
                    <a:pt x="264" y="31"/>
                  </a:cubicBezTo>
                  <a:cubicBezTo>
                    <a:pt x="247" y="31"/>
                    <a:pt x="38" y="31"/>
                    <a:pt x="38" y="31"/>
                  </a:cubicBezTo>
                  <a:lnTo>
                    <a:pt x="38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3055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  <p:sldLayoutId id="2147483990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95000"/>
        <a:buFontTx/>
        <a:buBlip>
          <a:blip r:embed="rId21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90000"/>
        <a:buFontTx/>
        <a:buBlip>
          <a:blip r:embed="rId21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dyverse.org" TargetMode="Externa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56646" y="1386199"/>
            <a:ext cx="6615953" cy="1325563"/>
          </a:xfrm>
        </p:spPr>
        <p:txBody>
          <a:bodyPr/>
          <a:lstStyle/>
          <a:p>
            <a:pPr lvl="0"/>
            <a:r>
              <a:rPr lang="en-US" dirty="0"/>
              <a:t>Using R to </a:t>
            </a:r>
            <a:r>
              <a:rPr lang="en-US"/>
              <a:t>Tidy your </a:t>
            </a:r>
            <a:r>
              <a:rPr lang="en-US" dirty="0"/>
              <a:t>Data</a:t>
            </a:r>
            <a:endParaRPr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6A62FF-9045-4594-BDFE-57C5F1343E5F}"/>
              </a:ext>
            </a:extLst>
          </p:cNvPr>
          <p:cNvSpPr txBox="1">
            <a:spLocks/>
          </p:cNvSpPr>
          <p:nvPr/>
        </p:nvSpPr>
        <p:spPr>
          <a:xfrm>
            <a:off x="4294094" y="2454088"/>
            <a:ext cx="4325471" cy="19498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Brian Pattiz</a:t>
            </a:r>
          </a:p>
          <a:p>
            <a:r>
              <a:rPr lang="en-US" dirty="0"/>
              <a:t> University of Denver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2D9DF-AC9E-4A6B-A00F-290191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Excel formatted files</a:t>
            </a:r>
          </a:p>
        </p:txBody>
      </p:sp>
      <p:pic>
        <p:nvPicPr>
          <p:cNvPr id="4" name="Picture 1" descr="readxl.png">
            <a:extLst>
              <a:ext uri="{FF2B5EF4-FFF2-40B4-BE49-F238E27FC236}">
                <a16:creationId xmlns:a16="http://schemas.microsoft.com/office/drawing/2014/main" id="{BAEDE381-A088-449E-9C3F-8617DE90BFCE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1936" y="2956609"/>
            <a:ext cx="3001895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91F3FD-AB16-496C-BDC9-4B679A93D485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/>
              <a:t>readxl</a:t>
            </a:r>
            <a:r>
              <a:rPr lang="en-US" dirty="0"/>
              <a:t> is a package to </a:t>
            </a:r>
            <a:r>
              <a:rPr lang="en-US" dirty="0" err="1"/>
              <a:t>to</a:t>
            </a:r>
            <a:r>
              <a:rPr lang="en-US" dirty="0"/>
              <a:t> parse Excel formatted files into data frames</a:t>
            </a:r>
          </a:p>
          <a:p>
            <a:pPr lvl="1"/>
            <a:r>
              <a:rPr lang="en-US" dirty="0"/>
              <a:t>The advantage this package has over others is that it has no external dependencies such as Java</a:t>
            </a:r>
          </a:p>
          <a:p>
            <a:pPr lvl="1"/>
            <a:r>
              <a:rPr lang="en-US" dirty="0"/>
              <a:t>The package can handle both legacy formats such as </a:t>
            </a:r>
            <a:r>
              <a:rPr lang="en-US" sz="1800" dirty="0">
                <a:latin typeface="Courier"/>
              </a:rPr>
              <a:t>.</a:t>
            </a:r>
            <a:r>
              <a:rPr lang="en-US" sz="1800" dirty="0" err="1">
                <a:latin typeface="Courier"/>
              </a:rPr>
              <a:t>xls</a:t>
            </a:r>
            <a:r>
              <a:rPr lang="en-US" dirty="0"/>
              <a:t> and the xml-based </a:t>
            </a:r>
            <a:r>
              <a:rPr lang="en-US" sz="1800" dirty="0">
                <a:latin typeface="Courier"/>
              </a:rPr>
              <a:t>.xlsx</a:t>
            </a:r>
          </a:p>
          <a:p>
            <a:pPr lvl="1"/>
            <a:r>
              <a:rPr lang="en-US" sz="1800" dirty="0" err="1">
                <a:latin typeface="Courier"/>
              </a:rPr>
              <a:t>read_excel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 is generic function used to import these files</a:t>
            </a:r>
          </a:p>
          <a:p>
            <a:pPr lvl="1"/>
            <a:r>
              <a:rPr lang="en-US" i="1" dirty="0" err="1"/>
              <a:t>readxl</a:t>
            </a:r>
            <a:r>
              <a:rPr lang="en-US" dirty="0"/>
              <a:t> has no write capabilities. </a:t>
            </a:r>
            <a:r>
              <a:rPr lang="en-US" i="1" dirty="0" err="1"/>
              <a:t>openxlsx</a:t>
            </a:r>
            <a:r>
              <a:rPr lang="en-US" dirty="0"/>
              <a:t> is a package useful for this.</a:t>
            </a:r>
          </a:p>
          <a:p>
            <a:pPr lvl="1"/>
            <a:r>
              <a:rPr lang="en-US" dirty="0"/>
              <a:t>The package </a:t>
            </a:r>
            <a:r>
              <a:rPr lang="en-US" i="1" dirty="0" err="1"/>
              <a:t>tidyxl</a:t>
            </a:r>
            <a:r>
              <a:rPr lang="en-US" dirty="0"/>
              <a:t> can import non-tabular data from Excel files into R</a:t>
            </a:r>
          </a:p>
        </p:txBody>
      </p:sp>
    </p:spTree>
    <p:extLst>
      <p:ext uri="{BB962C8B-B14F-4D97-AF65-F5344CB8AC3E}">
        <p14:creationId xmlns:p14="http://schemas.microsoft.com/office/powerpoint/2010/main" val="19027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964F-C96E-40D3-99D1-0743C3DF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65126"/>
            <a:ext cx="11887200" cy="1244600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Importing SAS, SPSS, and Stata formatted files </a:t>
            </a:r>
          </a:p>
        </p:txBody>
      </p:sp>
      <p:pic>
        <p:nvPicPr>
          <p:cNvPr id="3" name="Picture 1" descr="haven.png">
            <a:extLst>
              <a:ext uri="{FF2B5EF4-FFF2-40B4-BE49-F238E27FC236}">
                <a16:creationId xmlns:a16="http://schemas.microsoft.com/office/drawing/2014/main" id="{6914FA80-EC07-423E-8A09-0C42D60108E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3" y="2956608"/>
            <a:ext cx="3001895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781C17-00B5-4E67-84B1-6DF4B5C3216F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haven</a:t>
            </a:r>
            <a:r>
              <a:rPr lang="en-US" dirty="0"/>
              <a:t> is a package allows you to import and export data in SAS, SPSS and Stata formats</a:t>
            </a:r>
          </a:p>
          <a:p>
            <a:pPr lvl="1"/>
            <a:r>
              <a:rPr lang="en-US" dirty="0"/>
              <a:t>SAS binary files (SAS7BDAT), including compressed files and transport files are parsed with </a:t>
            </a:r>
            <a:r>
              <a:rPr lang="en-US" sz="1800" dirty="0" err="1">
                <a:latin typeface="Courier"/>
              </a:rPr>
              <a:t>read_sas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 and </a:t>
            </a:r>
            <a:r>
              <a:rPr lang="en-US" sz="1800" dirty="0" err="1">
                <a:latin typeface="Courier"/>
              </a:rPr>
              <a:t>read_xpt</a:t>
            </a:r>
            <a:r>
              <a:rPr lang="en-US" sz="1800" dirty="0">
                <a:latin typeface="Courier"/>
              </a:rPr>
              <a:t>()</a:t>
            </a:r>
          </a:p>
          <a:p>
            <a:pPr lvl="1"/>
            <a:r>
              <a:rPr lang="en-US" dirty="0"/>
              <a:t>SPSS files </a:t>
            </a:r>
            <a:r>
              <a:rPr lang="en-US" sz="1800" dirty="0">
                <a:latin typeface="Courier"/>
              </a:rPr>
              <a:t>.sav</a:t>
            </a:r>
            <a:r>
              <a:rPr lang="en-US" dirty="0"/>
              <a:t>, </a:t>
            </a:r>
            <a:r>
              <a:rPr lang="en-US" sz="1800" dirty="0">
                <a:latin typeface="Courier"/>
              </a:rPr>
              <a:t>.</a:t>
            </a:r>
            <a:r>
              <a:rPr lang="en-US" sz="1800" dirty="0" err="1">
                <a:latin typeface="Courier"/>
              </a:rPr>
              <a:t>zsav</a:t>
            </a:r>
            <a:r>
              <a:rPr lang="en-US" dirty="0"/>
              <a:t> and </a:t>
            </a:r>
            <a:r>
              <a:rPr lang="en-US" sz="1800" dirty="0">
                <a:latin typeface="Courier"/>
              </a:rPr>
              <a:t>.por</a:t>
            </a:r>
            <a:r>
              <a:rPr lang="en-US" dirty="0"/>
              <a:t> can be read with </a:t>
            </a:r>
            <a:r>
              <a:rPr lang="en-US" sz="1800" dirty="0" err="1">
                <a:latin typeface="Courier"/>
              </a:rPr>
              <a:t>read_spss</a:t>
            </a:r>
            <a:r>
              <a:rPr lang="en-US" sz="1800" dirty="0">
                <a:latin typeface="Courier"/>
              </a:rPr>
              <a:t>()</a:t>
            </a:r>
          </a:p>
          <a:p>
            <a:pPr lvl="1"/>
            <a:r>
              <a:rPr lang="en-US" dirty="0"/>
              <a:t>STATA formatted </a:t>
            </a:r>
            <a:r>
              <a:rPr lang="en-US" sz="1800" dirty="0">
                <a:latin typeface="Courier"/>
              </a:rPr>
              <a:t>.</a:t>
            </a:r>
            <a:r>
              <a:rPr lang="en-US" sz="1800" dirty="0" err="1">
                <a:latin typeface="Courier"/>
              </a:rPr>
              <a:t>dta</a:t>
            </a:r>
            <a:r>
              <a:rPr lang="en-US" dirty="0"/>
              <a:t> can be read with </a:t>
            </a:r>
            <a:r>
              <a:rPr lang="en-US" sz="1800" dirty="0" err="1">
                <a:latin typeface="Courier"/>
              </a:rPr>
              <a:t>read_stata</a:t>
            </a:r>
            <a:r>
              <a:rPr lang="en-US" sz="1800" dirty="0">
                <a:latin typeface="Couri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1617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8E10-317A-455F-9D01-3A9F7E92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internet data formats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AB3832-FCCF-41A2-BEE1-E8529AA6E283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b="1" dirty="0"/>
              <a:t>Introduction to APIs</a:t>
            </a:r>
          </a:p>
          <a:p>
            <a:pPr lvl="1"/>
            <a:r>
              <a:rPr lang="en-US" dirty="0"/>
              <a:t>Advanced Programming Interfaces (APIs) is a set of procedures that makes a website’s data be read by a computer</a:t>
            </a:r>
          </a:p>
          <a:p>
            <a:pPr lvl="1"/>
            <a:r>
              <a:rPr lang="en-US" dirty="0"/>
              <a:t>Servers are computers that can process APIs</a:t>
            </a:r>
          </a:p>
          <a:p>
            <a:pPr lvl="1"/>
            <a:r>
              <a:rPr lang="en-US" dirty="0"/>
              <a:t>Clients are programs </a:t>
            </a:r>
            <a:r>
              <a:rPr lang="en-US" dirty="0" smtClean="0"/>
              <a:t>that </a:t>
            </a:r>
            <a:r>
              <a:rPr lang="en-US" dirty="0"/>
              <a:t>helps users access data from a server through an API</a:t>
            </a:r>
          </a:p>
          <a:p>
            <a:pPr>
              <a:spcBef>
                <a:spcPts val="3000"/>
              </a:spcBef>
            </a:pPr>
            <a:r>
              <a:rPr lang="en-US" b="1" dirty="0"/>
              <a:t>HTTP</a:t>
            </a:r>
          </a:p>
          <a:p>
            <a:pPr lvl="1"/>
            <a:r>
              <a:rPr lang="en-US" dirty="0"/>
              <a:t>Request</a:t>
            </a:r>
          </a:p>
          <a:p>
            <a:pPr lvl="1"/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404560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236B-FAD5-4332-8B60-D857C8E4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for internet data</a:t>
            </a:r>
          </a:p>
        </p:txBody>
      </p:sp>
      <p:pic>
        <p:nvPicPr>
          <p:cNvPr id="3" name="Picture 1" descr="rvest.png">
            <a:extLst>
              <a:ext uri="{FF2B5EF4-FFF2-40B4-BE49-F238E27FC236}">
                <a16:creationId xmlns:a16="http://schemas.microsoft.com/office/drawing/2014/main" id="{D1EE8061-4799-4829-A21C-77AFCFF168C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1936" y="3017520"/>
            <a:ext cx="2996460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B9C241-C4F3-4600-A748-5DCC1FC2E2B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i="1" dirty="0" err="1"/>
              <a:t>httr</a:t>
            </a:r>
            <a:r>
              <a:rPr lang="en-US" dirty="0"/>
              <a:t>: A package to communicate with APIs</a:t>
            </a:r>
          </a:p>
          <a:p>
            <a:pPr lvl="1"/>
            <a:r>
              <a:rPr lang="en-US" i="1" dirty="0" err="1"/>
              <a:t>jsonlite</a:t>
            </a:r>
            <a:r>
              <a:rPr lang="en-US" dirty="0"/>
              <a:t>: A JSON parser</a:t>
            </a:r>
          </a:p>
          <a:p>
            <a:pPr lvl="1"/>
            <a:r>
              <a:rPr lang="en-US" i="1" dirty="0"/>
              <a:t>xml2</a:t>
            </a:r>
            <a:r>
              <a:rPr lang="en-US" dirty="0"/>
              <a:t>: XML parser and functions to make working with XML easier</a:t>
            </a:r>
          </a:p>
          <a:p>
            <a:pPr lvl="1"/>
            <a:r>
              <a:rPr lang="en-US" i="1" dirty="0" err="1"/>
              <a:t>rvest</a:t>
            </a:r>
            <a:r>
              <a:rPr lang="en-US" dirty="0"/>
              <a:t>: </a:t>
            </a:r>
            <a:r>
              <a:rPr lang="en-US" dirty="0" err="1"/>
              <a:t>Webscrapping</a:t>
            </a:r>
            <a:r>
              <a:rPr lang="en-US" dirty="0"/>
              <a:t> with R, works as a wrapper for </a:t>
            </a:r>
            <a:r>
              <a:rPr lang="en-US" i="1" dirty="0" err="1"/>
              <a:t>httr</a:t>
            </a:r>
            <a:r>
              <a:rPr lang="en-US" dirty="0"/>
              <a:t> and </a:t>
            </a:r>
            <a:r>
              <a:rPr lang="en-US" i="1" dirty="0"/>
              <a:t>xml2</a:t>
            </a:r>
          </a:p>
          <a:p>
            <a:pPr>
              <a:spcBef>
                <a:spcPts val="3000"/>
              </a:spcBef>
            </a:pPr>
            <a:r>
              <a:rPr lang="en-US" b="1" dirty="0"/>
              <a:t>Useful </a:t>
            </a:r>
            <a:r>
              <a:rPr lang="en-US" b="1" dirty="0" err="1"/>
              <a:t>httr</a:t>
            </a:r>
            <a:r>
              <a:rPr lang="en-US" b="1" dirty="0"/>
              <a:t> functions</a:t>
            </a:r>
          </a:p>
          <a:p>
            <a:pPr lvl="1"/>
            <a:r>
              <a:rPr lang="en-US" sz="1800" dirty="0">
                <a:latin typeface="Courier"/>
              </a:rPr>
              <a:t>GET()</a:t>
            </a:r>
            <a:r>
              <a:rPr lang="en-US" dirty="0"/>
              <a:t>: HTTP verb get</a:t>
            </a:r>
          </a:p>
          <a:p>
            <a:pPr lvl="1"/>
            <a:r>
              <a:rPr lang="en-US" sz="1800" dirty="0">
                <a:latin typeface="Courier"/>
              </a:rPr>
              <a:t>response()</a:t>
            </a:r>
            <a:r>
              <a:rPr lang="en-US" dirty="0"/>
              <a:t>: The response object that captures information from a request</a:t>
            </a:r>
          </a:p>
          <a:p>
            <a:pPr lvl="1"/>
            <a:r>
              <a:rPr lang="en-US" sz="1800" dirty="0">
                <a:latin typeface="Courier"/>
              </a:rPr>
              <a:t>headers()</a:t>
            </a:r>
            <a:r>
              <a:rPr lang="en-US" dirty="0"/>
              <a:t>: Response headers</a:t>
            </a:r>
          </a:p>
          <a:p>
            <a:pPr lvl="1"/>
            <a:r>
              <a:rPr lang="en-US" sz="1800" dirty="0">
                <a:latin typeface="Courier"/>
              </a:rPr>
              <a:t>content()</a:t>
            </a:r>
            <a:r>
              <a:rPr lang="en-US" dirty="0"/>
              <a:t>: Retrieves the contents of a request</a:t>
            </a:r>
          </a:p>
        </p:txBody>
      </p:sp>
    </p:spTree>
    <p:extLst>
      <p:ext uri="{BB962C8B-B14F-4D97-AF65-F5344CB8AC3E}">
        <p14:creationId xmlns:p14="http://schemas.microsoft.com/office/powerpoint/2010/main" val="55576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C536-8AB3-4255-A4DC-FF997CAE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33989-83C7-4E9B-B4E1-1BFC6DD04E9D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0515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JavaScript Object Notation is a data format with the following features:</a:t>
            </a:r>
          </a:p>
          <a:p>
            <a:pPr lvl="1"/>
            <a:r>
              <a:rPr lang="en-US" dirty="0"/>
              <a:t>Lightweight</a:t>
            </a:r>
          </a:p>
          <a:p>
            <a:pPr lvl="1"/>
            <a:r>
              <a:rPr lang="en-US" dirty="0"/>
              <a:t>Easy for humans to read and machines to parse</a:t>
            </a:r>
          </a:p>
          <a:p>
            <a:pPr lvl="1"/>
            <a:r>
              <a:rPr lang="en-US" dirty="0"/>
              <a:t>Text format independent of any programming language</a:t>
            </a:r>
          </a:p>
          <a:p>
            <a:pPr lvl="1"/>
            <a:r>
              <a:rPr lang="en-US" dirty="0"/>
              <a:t>Structures: Collection of name/value pairs and an ordered list of values</a:t>
            </a:r>
          </a:p>
          <a:p>
            <a:pPr lvl="1"/>
            <a:r>
              <a:rPr lang="en-US" dirty="0"/>
              <a:t>Takes on the form of an object, array, value, string and number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183321-A3B5-44EC-9BCC-2AE0BD79AE12}"/>
              </a:ext>
            </a:extLst>
          </p:cNvPr>
          <p:cNvSpPr txBox="1">
            <a:spLocks/>
          </p:cNvSpPr>
          <p:nvPr/>
        </p:nvSpPr>
        <p:spPr>
          <a:xfrm>
            <a:off x="0" y="4622432"/>
            <a:ext cx="11236570" cy="211894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n-US" sz="1800" dirty="0">
                <a:latin typeface="Courier"/>
              </a:rPr>
              <a:t>{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universities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"/>
              </a:rPr>
              <a:t>:</a:t>
            </a:r>
            <a:r>
              <a:rPr lang="en-US" sz="1800" dirty="0">
                <a:latin typeface="Courier"/>
              </a:rPr>
              <a:t>[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latin typeface="Courier"/>
              </a:rPr>
              <a:t>  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latin typeface="Courier"/>
              </a:rPr>
              <a:t>  {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 err="1">
                <a:latin typeface="Courier"/>
              </a:rPr>
              <a:t>unitid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"/>
              </a:rPr>
              <a:t>: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127060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, 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 err="1">
                <a:latin typeface="Courier"/>
              </a:rPr>
              <a:t>instnm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"/>
              </a:rPr>
              <a:t>: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University of Denver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},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latin typeface="Courier"/>
              </a:rPr>
              <a:t>  {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 err="1">
                <a:latin typeface="Courier"/>
              </a:rPr>
              <a:t>unitid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"/>
              </a:rPr>
              <a:t>: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126678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, 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 err="1">
                <a:latin typeface="Courier"/>
              </a:rPr>
              <a:t>instnm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"/>
              </a:rPr>
              <a:t>: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Colorado College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},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latin typeface="Courier"/>
              </a:rPr>
              <a:t>  {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 err="1">
                <a:latin typeface="Courier"/>
              </a:rPr>
              <a:t>unitid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"/>
              </a:rPr>
              <a:t>: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126614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, 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 err="1">
                <a:latin typeface="Courier"/>
              </a:rPr>
              <a:t>instnm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urier"/>
              </a:rPr>
              <a:t>: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University of Colorado Boulder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"</a:t>
            </a:r>
            <a:r>
              <a:rPr lang="en-US" sz="1800" dirty="0">
                <a:latin typeface="Courier"/>
              </a:rPr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latin typeface="Courier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89110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38DB-2633-4AD4-A697-59F3598A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1449-9757-402D-81EC-4570F1A31FC6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Extensible Markup Language is a data format with the following features:</a:t>
            </a:r>
          </a:p>
          <a:p>
            <a:pPr lvl="1"/>
            <a:r>
              <a:rPr lang="en-US" dirty="0"/>
              <a:t>Human and machine readable</a:t>
            </a:r>
          </a:p>
          <a:p>
            <a:pPr lvl="1"/>
            <a:r>
              <a:rPr lang="en-US" dirty="0"/>
              <a:t>Text format independent of any programming language</a:t>
            </a:r>
          </a:p>
          <a:p>
            <a:pPr lvl="1"/>
            <a:r>
              <a:rPr lang="en-US" dirty="0"/>
              <a:t>Markup language similar to HTML</a:t>
            </a:r>
          </a:p>
          <a:p>
            <a:pPr lvl="1"/>
            <a:r>
              <a:rPr lang="en-US" dirty="0"/>
              <a:t>Basic unit of data is an element, delimited by tags</a:t>
            </a:r>
          </a:p>
          <a:p>
            <a:pPr lvl="1"/>
            <a:r>
              <a:rPr lang="en-US" dirty="0"/>
              <a:t>XML Trees are hierarchical structures of elements with a single root element and its children elements</a:t>
            </a:r>
          </a:p>
        </p:txBody>
      </p:sp>
    </p:spTree>
    <p:extLst>
      <p:ext uri="{BB962C8B-B14F-4D97-AF65-F5344CB8AC3E}">
        <p14:creationId xmlns:p14="http://schemas.microsoft.com/office/powerpoint/2010/main" val="12001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4446C-63DF-4562-95F8-C806C7C2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93103-304B-442B-B5B1-AB61E8050AE4}"/>
              </a:ext>
            </a:extLst>
          </p:cNvPr>
          <p:cNvSpPr txBox="1">
            <a:spLocks/>
          </p:cNvSpPr>
          <p:nvPr/>
        </p:nvSpPr>
        <p:spPr>
          <a:xfrm>
            <a:off x="501163" y="1975704"/>
            <a:ext cx="11860822" cy="47416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n-US" sz="1800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dirty="0">
                <a:latin typeface="Courier"/>
              </a:rPr>
              <a:t>universities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solidFill>
                  <a:srgbClr val="4070A0"/>
                </a:solidFill>
                <a:latin typeface="Courier"/>
              </a:rPr>
              <a:t>  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dirty="0">
                <a:latin typeface="Courier"/>
              </a:rPr>
              <a:t>university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solidFill>
                  <a:srgbClr val="4070A0"/>
                </a:solidFill>
                <a:latin typeface="Courier"/>
              </a:rPr>
              <a:t>    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dirty="0" err="1">
                <a:latin typeface="Courier"/>
              </a:rPr>
              <a:t>unitid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sz="1800" dirty="0">
                <a:latin typeface="Courier"/>
              </a:rPr>
              <a:t>127060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b="1" dirty="0">
                <a:solidFill>
                  <a:schemeClr val="accent1"/>
                </a:solidFill>
                <a:latin typeface="Courier"/>
              </a:rPr>
              <a:t>/</a:t>
            </a:r>
            <a:r>
              <a:rPr lang="en-US" sz="1800" dirty="0" err="1">
                <a:latin typeface="Courier"/>
              </a:rPr>
              <a:t>unitid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dirty="0" err="1">
                <a:latin typeface="Courier"/>
              </a:rPr>
              <a:t>instname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sz="1800" dirty="0">
                <a:latin typeface="Courier"/>
              </a:rPr>
              <a:t>University of Denver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b="1" dirty="0">
                <a:solidFill>
                  <a:schemeClr val="accent1"/>
                </a:solidFill>
                <a:latin typeface="Courier"/>
              </a:rPr>
              <a:t>/</a:t>
            </a:r>
            <a:r>
              <a:rPr lang="en-US" sz="1800" dirty="0" err="1">
                <a:latin typeface="Courier"/>
              </a:rPr>
              <a:t>instname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solidFill>
                  <a:srgbClr val="4070A0"/>
                </a:solidFill>
                <a:latin typeface="Courier"/>
              </a:rPr>
              <a:t>   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b="1" dirty="0">
                <a:solidFill>
                  <a:schemeClr val="accent1"/>
                </a:solidFill>
                <a:latin typeface="Courier"/>
              </a:rPr>
              <a:t>/</a:t>
            </a:r>
            <a:r>
              <a:rPr lang="en-US" sz="1800" dirty="0">
                <a:latin typeface="Courier"/>
              </a:rPr>
              <a:t>university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dirty="0" err="1">
                <a:latin typeface="Courier"/>
              </a:rPr>
              <a:t>univerisity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solidFill>
                  <a:srgbClr val="4070A0"/>
                </a:solidFill>
                <a:latin typeface="Courier"/>
              </a:rPr>
              <a:t>    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dirty="0" err="1">
                <a:latin typeface="Courier"/>
              </a:rPr>
              <a:t>unitid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sz="1800" dirty="0">
                <a:latin typeface="Courier"/>
              </a:rPr>
              <a:t>126678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b="1" dirty="0">
                <a:solidFill>
                  <a:schemeClr val="accent1"/>
                </a:solidFill>
                <a:latin typeface="Courier"/>
              </a:rPr>
              <a:t>/</a:t>
            </a:r>
            <a:r>
              <a:rPr lang="en-US" sz="1800" dirty="0" err="1">
                <a:latin typeface="Courier"/>
              </a:rPr>
              <a:t>unitid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dirty="0" err="1">
                <a:latin typeface="Courier"/>
              </a:rPr>
              <a:t>instname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sz="1800" dirty="0">
                <a:latin typeface="Courier"/>
              </a:rPr>
              <a:t>Colorado College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b="1" dirty="0">
                <a:solidFill>
                  <a:schemeClr val="accent1"/>
                </a:solidFill>
                <a:latin typeface="Courier"/>
              </a:rPr>
              <a:t>/</a:t>
            </a:r>
            <a:r>
              <a:rPr lang="en-US" sz="1800" dirty="0" err="1">
                <a:latin typeface="Courier"/>
              </a:rPr>
              <a:t>instname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solidFill>
                  <a:srgbClr val="4070A0"/>
                </a:solidFill>
                <a:latin typeface="Courier"/>
              </a:rPr>
              <a:t>   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b="1" dirty="0">
                <a:solidFill>
                  <a:schemeClr val="accent1"/>
                </a:solidFill>
                <a:latin typeface="Courier"/>
              </a:rPr>
              <a:t>/</a:t>
            </a:r>
            <a:r>
              <a:rPr lang="en-US" sz="1800" dirty="0">
                <a:latin typeface="Courier"/>
              </a:rPr>
              <a:t>university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solidFill>
                  <a:srgbClr val="4070A0"/>
                </a:solidFill>
                <a:latin typeface="Courier"/>
              </a:rPr>
              <a:t>   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dirty="0">
                <a:latin typeface="Courier"/>
              </a:rPr>
              <a:t>university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solidFill>
                  <a:srgbClr val="4070A0"/>
                </a:solidFill>
                <a:latin typeface="Courier"/>
              </a:rPr>
              <a:t>    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dirty="0" err="1">
                <a:latin typeface="Courier"/>
              </a:rPr>
              <a:t>unitid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sz="1800" dirty="0">
                <a:latin typeface="Courier"/>
              </a:rPr>
              <a:t>126614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b="1" dirty="0">
                <a:solidFill>
                  <a:schemeClr val="accent1"/>
                </a:solidFill>
                <a:latin typeface="Courier"/>
              </a:rPr>
              <a:t>/</a:t>
            </a:r>
            <a:r>
              <a:rPr lang="en-US" sz="1800" dirty="0" err="1">
                <a:latin typeface="Courier"/>
              </a:rPr>
              <a:t>unitid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dirty="0" err="1">
                <a:latin typeface="Courier"/>
              </a:rPr>
              <a:t>instname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sz="1800" dirty="0">
                <a:latin typeface="Courier"/>
              </a:rPr>
              <a:t>University of Colorado Boulder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b="1" dirty="0">
                <a:solidFill>
                  <a:schemeClr val="accent1"/>
                </a:solidFill>
                <a:latin typeface="Courier"/>
              </a:rPr>
              <a:t>/</a:t>
            </a:r>
            <a:r>
              <a:rPr lang="en-US" sz="1800" dirty="0" err="1">
                <a:latin typeface="Courier"/>
              </a:rPr>
              <a:t>instname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solidFill>
                  <a:srgbClr val="4070A0"/>
                </a:solidFill>
                <a:latin typeface="Courier"/>
              </a:rPr>
              <a:t>   </a:t>
            </a: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b="1" dirty="0">
                <a:solidFill>
                  <a:schemeClr val="accent1"/>
                </a:solidFill>
                <a:latin typeface="Courier"/>
              </a:rPr>
              <a:t>/</a:t>
            </a:r>
            <a:r>
              <a:rPr lang="en-US" sz="1800" dirty="0">
                <a:latin typeface="Courier"/>
              </a:rPr>
              <a:t>university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sz="1800" b="1" dirty="0">
                <a:solidFill>
                  <a:schemeClr val="tx2"/>
                </a:solidFill>
                <a:latin typeface="Courier"/>
              </a:rPr>
              <a:t>&lt;</a:t>
            </a:r>
            <a:r>
              <a:rPr lang="en-US" sz="1800" b="1" dirty="0">
                <a:solidFill>
                  <a:schemeClr val="accent1"/>
                </a:solidFill>
                <a:latin typeface="Courier"/>
              </a:rPr>
              <a:t>/</a:t>
            </a:r>
            <a:r>
              <a:rPr lang="en-US" sz="1800" dirty="0">
                <a:latin typeface="Courier"/>
              </a:rPr>
              <a:t>universities</a:t>
            </a:r>
            <a:r>
              <a:rPr lang="en-US" sz="1800" dirty="0">
                <a:solidFill>
                  <a:schemeClr val="tx2"/>
                </a:solidFill>
                <a:latin typeface="Courier"/>
              </a:rPr>
              <a:t>&gt;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2113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BCD7-9A49-4854-9D8E-91098CE2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11430000" cy="1325563"/>
          </a:xfrm>
        </p:spPr>
        <p:txBody>
          <a:bodyPr/>
          <a:lstStyle/>
          <a:p>
            <a:r>
              <a:rPr lang="en-US" dirty="0"/>
              <a:t>Useful R functions for parsing XML, HTML and JSON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907323-3A39-4C69-9277-881C447E55A1}"/>
              </a:ext>
            </a:extLst>
          </p:cNvPr>
          <p:cNvSpPr txBox="1">
            <a:spLocks/>
          </p:cNvSpPr>
          <p:nvPr/>
        </p:nvSpPr>
        <p:spPr>
          <a:xfrm>
            <a:off x="1681162" y="1662113"/>
            <a:ext cx="8829675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sz="2000" b="1" dirty="0" err="1"/>
              <a:t>jsonlite</a:t>
            </a:r>
            <a:endParaRPr lang="en-US" sz="2000" b="1" dirty="0"/>
          </a:p>
          <a:p>
            <a:pPr lvl="1"/>
            <a:r>
              <a:rPr lang="en-US" sz="1400" dirty="0" err="1">
                <a:latin typeface="Courier"/>
              </a:rPr>
              <a:t>fromJSON</a:t>
            </a:r>
            <a:r>
              <a:rPr lang="en-US" sz="1600" dirty="0">
                <a:latin typeface="Courier"/>
              </a:rPr>
              <a:t>()</a:t>
            </a:r>
            <a:r>
              <a:rPr lang="en-US" sz="1600" dirty="0"/>
              <a:t>: </a:t>
            </a:r>
            <a:r>
              <a:rPr lang="en-US" sz="1800" dirty="0"/>
              <a:t>Convert JSON objects to R</a:t>
            </a:r>
          </a:p>
          <a:p>
            <a:pPr lvl="1"/>
            <a:r>
              <a:rPr lang="en-US" sz="1400" dirty="0" err="1">
                <a:latin typeface="Courier"/>
              </a:rPr>
              <a:t>toJSON</a:t>
            </a:r>
            <a:r>
              <a:rPr lang="en-US" sz="1800" dirty="0">
                <a:latin typeface="Courier"/>
              </a:rPr>
              <a:t>()</a:t>
            </a:r>
            <a:r>
              <a:rPr lang="en-US" sz="1800" dirty="0"/>
              <a:t>: Convert R objects to JSON</a:t>
            </a:r>
          </a:p>
          <a:p>
            <a:pPr>
              <a:spcBef>
                <a:spcPts val="3000"/>
              </a:spcBef>
            </a:pPr>
            <a:r>
              <a:rPr lang="en-US" sz="2000" b="1" dirty="0"/>
              <a:t>xml2</a:t>
            </a:r>
          </a:p>
          <a:p>
            <a:pPr lvl="1"/>
            <a:r>
              <a:rPr lang="en-US" sz="1400" dirty="0" err="1">
                <a:latin typeface="Courier"/>
              </a:rPr>
              <a:t>read_xml</a:t>
            </a:r>
            <a:r>
              <a:rPr lang="en-US" sz="1400" dirty="0">
                <a:latin typeface="Courier"/>
              </a:rPr>
              <a:t>()</a:t>
            </a:r>
            <a:r>
              <a:rPr lang="en-US" sz="1800" dirty="0"/>
              <a:t>:</a:t>
            </a:r>
            <a:r>
              <a:rPr lang="en-US" dirty="0"/>
              <a:t> </a:t>
            </a:r>
            <a:r>
              <a:rPr lang="en-US" sz="1800" dirty="0"/>
              <a:t>Read XML</a:t>
            </a:r>
          </a:p>
          <a:p>
            <a:pPr lvl="1"/>
            <a:r>
              <a:rPr lang="en-US" sz="1400" dirty="0" err="1">
                <a:latin typeface="Courier"/>
              </a:rPr>
              <a:t>xml_find_all</a:t>
            </a:r>
            <a:r>
              <a:rPr lang="en-US" sz="1400" dirty="0">
                <a:latin typeface="Courier"/>
              </a:rPr>
              <a:t>()</a:t>
            </a:r>
            <a:r>
              <a:rPr lang="en-US" sz="1800" dirty="0"/>
              <a:t>:</a:t>
            </a:r>
            <a:r>
              <a:rPr lang="en-US" sz="1400" dirty="0"/>
              <a:t> </a:t>
            </a:r>
            <a:r>
              <a:rPr lang="en-US" sz="1800" dirty="0"/>
              <a:t>Extract nodes from locations in the XML document</a:t>
            </a:r>
          </a:p>
          <a:p>
            <a:pPr lvl="1"/>
            <a:r>
              <a:rPr lang="en-US" sz="1400" dirty="0" err="1">
                <a:latin typeface="Courier"/>
              </a:rPr>
              <a:t>xml_text</a:t>
            </a:r>
            <a:r>
              <a:rPr lang="en-US" sz="1400" dirty="0">
                <a:latin typeface="Courier"/>
              </a:rPr>
              <a:t>()</a:t>
            </a:r>
            <a:r>
              <a:rPr lang="en-US" sz="1400" dirty="0"/>
              <a:t>, </a:t>
            </a:r>
            <a:r>
              <a:rPr lang="en-US" sz="1400" dirty="0" err="1">
                <a:latin typeface="Courier"/>
              </a:rPr>
              <a:t>xml_double</a:t>
            </a:r>
            <a:r>
              <a:rPr lang="en-US" sz="1400" dirty="0">
                <a:latin typeface="Courier"/>
              </a:rPr>
              <a:t>()</a:t>
            </a:r>
            <a:r>
              <a:rPr lang="en-US" dirty="0"/>
              <a:t>, </a:t>
            </a:r>
            <a:r>
              <a:rPr lang="en-US" sz="1400" dirty="0" err="1">
                <a:latin typeface="Courier"/>
              </a:rPr>
              <a:t>xml_integer</a:t>
            </a:r>
            <a:r>
              <a:rPr lang="en-US" sz="1400" dirty="0">
                <a:latin typeface="Courier"/>
              </a:rPr>
              <a:t>()</a:t>
            </a:r>
            <a:r>
              <a:rPr lang="en-US" sz="1800" dirty="0"/>
              <a:t>: Extracts text and numeric attributes</a:t>
            </a:r>
          </a:p>
          <a:p>
            <a:pPr>
              <a:spcBef>
                <a:spcPts val="3000"/>
              </a:spcBef>
            </a:pPr>
            <a:r>
              <a:rPr lang="en-US" sz="2000" b="1" dirty="0" err="1"/>
              <a:t>rvest</a:t>
            </a:r>
            <a:endParaRPr lang="en-US" sz="2000" b="1" dirty="0"/>
          </a:p>
          <a:p>
            <a:pPr lvl="1"/>
            <a:r>
              <a:rPr lang="en-US" sz="1400" dirty="0" err="1">
                <a:latin typeface="Courier"/>
              </a:rPr>
              <a:t>html_node</a:t>
            </a:r>
            <a:r>
              <a:rPr lang="en-US" sz="1400" dirty="0">
                <a:latin typeface="Courier"/>
              </a:rPr>
              <a:t>()</a:t>
            </a:r>
            <a:r>
              <a:rPr lang="en-US" sz="1800" dirty="0"/>
              <a:t>:</a:t>
            </a:r>
            <a:r>
              <a:rPr lang="en-US" dirty="0"/>
              <a:t> </a:t>
            </a:r>
            <a:r>
              <a:rPr lang="en-US" sz="1800" dirty="0"/>
              <a:t>Extract elements out of HTML documents</a:t>
            </a:r>
          </a:p>
          <a:p>
            <a:pPr lvl="1"/>
            <a:r>
              <a:rPr lang="en-US" sz="1400" dirty="0" err="1">
                <a:latin typeface="Courier"/>
              </a:rPr>
              <a:t>html_text</a:t>
            </a:r>
            <a:r>
              <a:rPr lang="en-US" sz="1400" dirty="0">
                <a:latin typeface="Courier"/>
              </a:rPr>
              <a:t>(), </a:t>
            </a:r>
            <a:r>
              <a:rPr lang="en-US" sz="1400" dirty="0" err="1">
                <a:latin typeface="Courier"/>
              </a:rPr>
              <a:t>html_attrs</a:t>
            </a:r>
            <a:r>
              <a:rPr lang="en-US" sz="1400" dirty="0">
                <a:latin typeface="Courier"/>
              </a:rPr>
              <a:t>(), </a:t>
            </a:r>
            <a:r>
              <a:rPr lang="en-US" sz="1400" dirty="0" err="1">
                <a:latin typeface="Courier"/>
              </a:rPr>
              <a:t>html_name</a:t>
            </a:r>
            <a:r>
              <a:rPr lang="en-US" sz="1400" dirty="0">
                <a:latin typeface="Courier"/>
              </a:rPr>
              <a:t>()</a:t>
            </a:r>
            <a:r>
              <a:rPr lang="en-US" sz="1800" dirty="0"/>
              <a:t>:</a:t>
            </a:r>
            <a:r>
              <a:rPr lang="en-US" dirty="0"/>
              <a:t> </a:t>
            </a:r>
            <a:r>
              <a:rPr lang="en-US" sz="1800" dirty="0"/>
              <a:t>Extract text, attributes and tags from HTML documents</a:t>
            </a:r>
          </a:p>
          <a:p>
            <a:pPr lvl="1"/>
            <a:r>
              <a:rPr lang="en-US" sz="1400" dirty="0" err="1">
                <a:latin typeface="Courier"/>
              </a:rPr>
              <a:t>html_table</a:t>
            </a:r>
            <a:r>
              <a:rPr lang="en-US" sz="1400" dirty="0">
                <a:latin typeface="Courier"/>
              </a:rPr>
              <a:t>()</a:t>
            </a:r>
            <a:r>
              <a:rPr lang="en-US" sz="1800" dirty="0"/>
              <a:t>:</a:t>
            </a:r>
            <a:r>
              <a:rPr lang="en-US" dirty="0"/>
              <a:t> </a:t>
            </a:r>
            <a:r>
              <a:rPr lang="en-US" sz="1800" dirty="0"/>
              <a:t>Reads HTML tables into </a:t>
            </a:r>
            <a:r>
              <a:rPr lang="en-US" sz="1800" dirty="0" err="1"/>
              <a:t>dataframes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09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BA66-D551-40EF-852A-4FE17EAA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Philosophy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C3C7B1-0629-4D2E-AF40-BC3B85614D2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Wickham (2014) defines tidy data as:</a:t>
            </a:r>
          </a:p>
          <a:p>
            <a:pPr marL="1270000"/>
            <a:r>
              <a:rPr lang="en-US" sz="2000" dirty="0"/>
              <a:t>1. Each variable forms a column. </a:t>
            </a:r>
          </a:p>
          <a:p>
            <a:pPr marL="1270000"/>
            <a:r>
              <a:rPr lang="en-US" sz="2000" dirty="0"/>
              <a:t>2. Each observation forms a row.</a:t>
            </a:r>
          </a:p>
          <a:p>
            <a:pPr marL="1270000"/>
            <a:r>
              <a:rPr lang="en-US" sz="2000" dirty="0"/>
              <a:t>3. </a:t>
            </a:r>
            <a:r>
              <a:rPr lang="en-US" sz="2000" dirty="0" smtClean="0"/>
              <a:t>Each cell will contain its own value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09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DD8F-01F2-4102-82D0-5C952B04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Piping</a:t>
            </a:r>
          </a:p>
        </p:txBody>
      </p:sp>
      <p:pic>
        <p:nvPicPr>
          <p:cNvPr id="3" name="Picture 1" descr="pipe.png">
            <a:extLst>
              <a:ext uri="{FF2B5EF4-FFF2-40B4-BE49-F238E27FC236}">
                <a16:creationId xmlns:a16="http://schemas.microsoft.com/office/drawing/2014/main" id="{048F4CB1-81ED-4FF1-BF3E-AE01BB277D3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95360" y="3018155"/>
            <a:ext cx="2996460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363626-8BB3-4C98-A3AA-1AA29B88F28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30050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pipeline operator </a:t>
            </a:r>
            <a:r>
              <a:rPr lang="en-US" sz="2000" dirty="0">
                <a:latin typeface="Courier"/>
              </a:rPr>
              <a:t>%&gt;%</a:t>
            </a:r>
            <a:r>
              <a:rPr lang="en-US" dirty="0"/>
              <a:t> from the </a:t>
            </a:r>
            <a:r>
              <a:rPr lang="en-US" i="1" dirty="0" err="1"/>
              <a:t>magrittr</a:t>
            </a:r>
            <a:r>
              <a:rPr lang="en-US" dirty="0"/>
              <a:t> package is used to string together multiple functions in a sequence of operations.</a:t>
            </a:r>
          </a:p>
          <a:p>
            <a:pPr lvl="1"/>
            <a:r>
              <a:rPr lang="en-US" dirty="0"/>
              <a:t>Eliminates the need to create multiple objects</a:t>
            </a:r>
          </a:p>
          <a:p>
            <a:pPr lvl="1"/>
            <a:r>
              <a:rPr lang="en-US" dirty="0"/>
              <a:t>Makes code very easy to write and read</a:t>
            </a:r>
          </a:p>
          <a:p>
            <a:pPr lvl="1"/>
            <a:r>
              <a:rPr lang="en-US" dirty="0"/>
              <a:t>Easy to go back and add to the sequence of operations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B33709-6ADB-4534-82E7-793CEB05BDE8}"/>
              </a:ext>
            </a:extLst>
          </p:cNvPr>
          <p:cNvSpPr txBox="1">
            <a:spLocks/>
          </p:cNvSpPr>
          <p:nvPr/>
        </p:nvSpPr>
        <p:spPr>
          <a:xfrm>
            <a:off x="-91441" y="4605251"/>
            <a:ext cx="8354291" cy="78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s-ES" dirty="0">
                <a:latin typeface="Courier"/>
              </a:rPr>
              <a:t>x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f</a:t>
            </a:r>
            <a:r>
              <a:rPr lang="es-ES" dirty="0">
                <a:latin typeface="Courier"/>
              </a:rPr>
              <a:t>(x, y)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f</a:t>
            </a:r>
            <a:r>
              <a:rPr lang="es-ES" dirty="0">
                <a:latin typeface="Courier"/>
              </a:rPr>
              <a:t>(</a:t>
            </a:r>
            <a:r>
              <a:rPr lang="es-ES" dirty="0" err="1">
                <a:latin typeface="Courier"/>
              </a:rPr>
              <a:t>x,y,z</a:t>
            </a:r>
            <a:r>
              <a:rPr lang="es-ES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185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798C-90E2-4F2B-B057-BB8517B2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Presenter</a:t>
            </a:r>
          </a:p>
        </p:txBody>
      </p:sp>
      <p:pic>
        <p:nvPicPr>
          <p:cNvPr id="3" name="Picture 1" descr="brian_pattiz.gif">
            <a:extLst>
              <a:ext uri="{FF2B5EF4-FFF2-40B4-BE49-F238E27FC236}">
                <a16:creationId xmlns:a16="http://schemas.microsoft.com/office/drawing/2014/main" id="{90E3EDF1-7873-435F-9AA5-24B633EA2E8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4426" y="1690688"/>
            <a:ext cx="2261536" cy="31085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47FA0B-74F5-4F1A-852C-4444EBC7C9A4}"/>
              </a:ext>
            </a:extLst>
          </p:cNvPr>
          <p:cNvSpPr txBox="1">
            <a:spLocks/>
          </p:cNvSpPr>
          <p:nvPr/>
        </p:nvSpPr>
        <p:spPr>
          <a:xfrm>
            <a:off x="2651759" y="1690689"/>
            <a:ext cx="6500554" cy="31085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3200" dirty="0"/>
              <a:t>Brian Pattiz</a:t>
            </a:r>
          </a:p>
          <a:p>
            <a:pPr marL="914400" lvl="2" indent="0">
              <a:buNone/>
            </a:pPr>
            <a:endParaRPr lang="en-US" sz="3200" dirty="0"/>
          </a:p>
          <a:p>
            <a:pPr marL="914400" lvl="2" indent="0">
              <a:buNone/>
            </a:pPr>
            <a:r>
              <a:rPr lang="en-US" i="1" dirty="0"/>
              <a:t>Research Analyst</a:t>
            </a:r>
          </a:p>
          <a:p>
            <a:pPr marL="914400" lvl="2" indent="0">
              <a:buNone/>
            </a:pPr>
            <a:r>
              <a:rPr lang="en-US" i="1" dirty="0"/>
              <a:t>University of Denver</a:t>
            </a:r>
          </a:p>
          <a:p>
            <a:pPr marL="914400" lvl="2" indent="0">
              <a:buNone/>
            </a:pPr>
            <a:r>
              <a:rPr lang="en-US" i="1" dirty="0"/>
              <a:t>Office of Institutional Research and Analysis</a:t>
            </a:r>
          </a:p>
        </p:txBody>
      </p:sp>
    </p:spTree>
    <p:extLst>
      <p:ext uri="{BB962C8B-B14F-4D97-AF65-F5344CB8AC3E}">
        <p14:creationId xmlns:p14="http://schemas.microsoft.com/office/powerpoint/2010/main" val="36869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8E10-317A-455F-9D01-3A9F7E92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 A Grammar of Data Manipulation</a:t>
            </a:r>
          </a:p>
        </p:txBody>
      </p:sp>
      <p:pic>
        <p:nvPicPr>
          <p:cNvPr id="3" name="Picture 1" descr="dplyr.png">
            <a:extLst>
              <a:ext uri="{FF2B5EF4-FFF2-40B4-BE49-F238E27FC236}">
                <a16:creationId xmlns:a16="http://schemas.microsoft.com/office/drawing/2014/main" id="{797C1DA5-9340-488C-9004-97A0F642481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1936" y="2953512"/>
            <a:ext cx="2996460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83B094-1CB8-45C9-AA1C-5ED78CFF522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b="1" dirty="0"/>
              <a:t>verbs</a:t>
            </a:r>
          </a:p>
          <a:p>
            <a:pPr lvl="1"/>
            <a:r>
              <a:rPr lang="en-US" sz="1800" dirty="0">
                <a:latin typeface="Courier"/>
              </a:rPr>
              <a:t>select()</a:t>
            </a:r>
            <a:r>
              <a:rPr lang="en-US" dirty="0"/>
              <a:t> allows you to choose the variables based off their names or data type</a:t>
            </a:r>
          </a:p>
          <a:p>
            <a:pPr lvl="1"/>
            <a:r>
              <a:rPr lang="en-US" sz="1800" dirty="0">
                <a:latin typeface="Courier"/>
              </a:rPr>
              <a:t>filter()</a:t>
            </a:r>
            <a:r>
              <a:rPr lang="en-US" dirty="0"/>
              <a:t> subsets the data based on values</a:t>
            </a:r>
          </a:p>
          <a:p>
            <a:pPr lvl="1"/>
            <a:r>
              <a:rPr lang="en-US" sz="1800" dirty="0">
                <a:latin typeface="Courier"/>
              </a:rPr>
              <a:t>mutate()</a:t>
            </a:r>
            <a:r>
              <a:rPr lang="en-US" dirty="0"/>
              <a:t> creates new column(s)</a:t>
            </a:r>
          </a:p>
          <a:p>
            <a:pPr lvl="1"/>
            <a:r>
              <a:rPr lang="en-US" sz="1800" dirty="0">
                <a:latin typeface="Courier"/>
              </a:rPr>
              <a:t>arrange()</a:t>
            </a:r>
            <a:r>
              <a:rPr lang="en-US" dirty="0"/>
              <a:t> will manipulate row ordering</a:t>
            </a:r>
          </a:p>
          <a:p>
            <a:pPr lvl="1"/>
            <a:r>
              <a:rPr lang="en-US" sz="1800" dirty="0" err="1">
                <a:latin typeface="Courier"/>
              </a:rPr>
              <a:t>summarise</a:t>
            </a:r>
            <a:r>
              <a:rPr lang="en-US" sz="1800" dirty="0"/>
              <a:t>()</a:t>
            </a:r>
            <a:r>
              <a:rPr lang="en-US" dirty="0"/>
              <a:t> reduces the dimension of the data to summary values</a:t>
            </a:r>
          </a:p>
        </p:txBody>
      </p:sp>
    </p:spTree>
    <p:extLst>
      <p:ext uri="{BB962C8B-B14F-4D97-AF65-F5344CB8AC3E}">
        <p14:creationId xmlns:p14="http://schemas.microsoft.com/office/powerpoint/2010/main" val="60303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DD8F-01F2-4102-82D0-5C952B043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961241-F443-4330-9125-6043E0E4E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809279"/>
              </p:ext>
            </p:extLst>
          </p:nvPr>
        </p:nvGraphicFramePr>
        <p:xfrm>
          <a:off x="508403" y="2709611"/>
          <a:ext cx="4875705" cy="349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2634765196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01509033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25442A-1370-4974-8B57-AF11A98AA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38761"/>
              </p:ext>
            </p:extLst>
          </p:nvPr>
        </p:nvGraphicFramePr>
        <p:xfrm>
          <a:off x="6881611" y="2712815"/>
          <a:ext cx="2924250" cy="349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50">
                  <a:extLst>
                    <a:ext uri="{9D8B030D-6E8A-4147-A177-3AD203B41FA5}">
                      <a16:colId xmlns:a16="http://schemas.microsoft.com/office/drawing/2014/main" val="3393404952"/>
                    </a:ext>
                  </a:extLst>
                </a:gridCol>
                <a:gridCol w="974750">
                  <a:extLst>
                    <a:ext uri="{9D8B030D-6E8A-4147-A177-3AD203B41FA5}">
                      <a16:colId xmlns:a16="http://schemas.microsoft.com/office/drawing/2014/main" val="1311306122"/>
                    </a:ext>
                  </a:extLst>
                </a:gridCol>
                <a:gridCol w="974750">
                  <a:extLst>
                    <a:ext uri="{9D8B030D-6E8A-4147-A177-3AD203B41FA5}">
                      <a16:colId xmlns:a16="http://schemas.microsoft.com/office/drawing/2014/main" val="66089227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26745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547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0287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0260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34649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70CD17FA-A16D-4B90-8FC2-1A87C8679F96}"/>
              </a:ext>
            </a:extLst>
          </p:cNvPr>
          <p:cNvSpPr/>
          <p:nvPr/>
        </p:nvSpPr>
        <p:spPr>
          <a:xfrm>
            <a:off x="5667894" y="4245078"/>
            <a:ext cx="856211" cy="4239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CCBE79-61D6-41F9-A4F3-CA6A9BCC716C}"/>
              </a:ext>
            </a:extLst>
          </p:cNvPr>
          <p:cNvSpPr txBox="1">
            <a:spLocks/>
          </p:cNvSpPr>
          <p:nvPr/>
        </p:nvSpPr>
        <p:spPr>
          <a:xfrm>
            <a:off x="2421683" y="1832910"/>
            <a:ext cx="10939732" cy="78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s-ES" dirty="0" err="1">
                <a:latin typeface="Courier"/>
              </a:rPr>
              <a:t>df</a:t>
            </a:r>
            <a:r>
              <a:rPr lang="es-ES" dirty="0">
                <a:latin typeface="Courier"/>
              </a:rPr>
              <a:t>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select</a:t>
            </a:r>
            <a:r>
              <a:rPr lang="es-ES" dirty="0">
                <a:latin typeface="Courier"/>
              </a:rPr>
              <a:t>(…) </a:t>
            </a:r>
          </a:p>
        </p:txBody>
      </p:sp>
    </p:spTree>
    <p:extLst>
      <p:ext uri="{BB962C8B-B14F-4D97-AF65-F5344CB8AC3E}">
        <p14:creationId xmlns:p14="http://schemas.microsoft.com/office/powerpoint/2010/main" val="22482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FCA44E6-9132-48A7-A1A2-F1CBB3E55207}"/>
              </a:ext>
            </a:extLst>
          </p:cNvPr>
          <p:cNvSpPr txBox="1">
            <a:spLocks/>
          </p:cNvSpPr>
          <p:nvPr/>
        </p:nvSpPr>
        <p:spPr>
          <a:xfrm>
            <a:off x="2056015" y="1686532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urier"/>
              </a:rPr>
              <a:t>select(df, ...)</a:t>
            </a:r>
            <a:r>
              <a:rPr lang="en-US" dirty="0"/>
              <a:t> </a:t>
            </a:r>
            <a:r>
              <a:rPr lang="en-US" sz="2000" dirty="0"/>
              <a:t>extracts columns into a data frame </a:t>
            </a:r>
          </a:p>
          <a:p>
            <a:r>
              <a:rPr lang="en-US" sz="1800" dirty="0">
                <a:latin typeface="Courier"/>
              </a:rPr>
              <a:t>pull(df, ...)</a:t>
            </a:r>
            <a:r>
              <a:rPr lang="en-US" dirty="0"/>
              <a:t> </a:t>
            </a:r>
            <a:r>
              <a:rPr lang="en-US" sz="2000" dirty="0"/>
              <a:t>extracts column values into a vector </a:t>
            </a:r>
          </a:p>
          <a:p>
            <a:r>
              <a:rPr lang="en-US" sz="1800" dirty="0">
                <a:latin typeface="Courier"/>
              </a:rPr>
              <a:t>rename(df, ...)</a:t>
            </a:r>
            <a:r>
              <a:rPr lang="en-US" dirty="0"/>
              <a:t> </a:t>
            </a:r>
            <a:r>
              <a:rPr lang="en-US" sz="2000" dirty="0"/>
              <a:t>renames columns</a:t>
            </a:r>
          </a:p>
          <a:p>
            <a:pPr>
              <a:spcBef>
                <a:spcPts val="3000"/>
              </a:spcBef>
            </a:pPr>
            <a:r>
              <a:rPr lang="en-US" sz="3200" b="1" dirty="0"/>
              <a:t>Helper functions</a:t>
            </a:r>
          </a:p>
          <a:p>
            <a:pPr lvl="1"/>
            <a:r>
              <a:rPr lang="en-US" sz="1800" dirty="0">
                <a:latin typeface="Courier"/>
              </a:rPr>
              <a:t>contains(match)</a:t>
            </a:r>
            <a:endParaRPr lang="en-US" dirty="0"/>
          </a:p>
          <a:p>
            <a:pPr lvl="1"/>
            <a:r>
              <a:rPr lang="en-US" sz="1800" dirty="0">
                <a:latin typeface="Courier"/>
              </a:rPr>
              <a:t>matches(match)</a:t>
            </a:r>
          </a:p>
          <a:p>
            <a:pPr lvl="1"/>
            <a:r>
              <a:rPr lang="en-US" sz="1800" dirty="0" err="1">
                <a:latin typeface="Courier"/>
              </a:rPr>
              <a:t>starts_with</a:t>
            </a:r>
            <a:r>
              <a:rPr lang="en-US" sz="1800" dirty="0">
                <a:latin typeface="Courier"/>
              </a:rPr>
              <a:t>(match)</a:t>
            </a:r>
          </a:p>
          <a:p>
            <a:pPr lvl="1"/>
            <a:r>
              <a:rPr lang="en-US" sz="1800" dirty="0" err="1">
                <a:latin typeface="Courier"/>
              </a:rPr>
              <a:t>num_range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 err="1">
                <a:latin typeface="Courier"/>
              </a:rPr>
              <a:t>prefx</a:t>
            </a:r>
            <a:r>
              <a:rPr lang="en-US" sz="1800" dirty="0">
                <a:latin typeface="Courier"/>
              </a:rPr>
              <a:t>, range)</a:t>
            </a:r>
          </a:p>
          <a:p>
            <a:pPr lvl="1"/>
            <a:r>
              <a:rPr lang="en-US" sz="1800" dirty="0" err="1">
                <a:latin typeface="Courier"/>
              </a:rPr>
              <a:t>one_of</a:t>
            </a:r>
            <a:r>
              <a:rPr lang="en-US" sz="1800" dirty="0">
                <a:latin typeface="Courier"/>
              </a:rPr>
              <a:t>(...)</a:t>
            </a:r>
          </a:p>
          <a:p>
            <a:pPr lvl="1"/>
            <a:r>
              <a:rPr lang="en-US" sz="1800" dirty="0">
                <a:latin typeface="Courier"/>
              </a:rPr>
              <a:t>everything(...)</a:t>
            </a:r>
          </a:p>
          <a:p>
            <a:pPr lvl="1"/>
            <a:r>
              <a:rPr lang="en-US" sz="1800" dirty="0" err="1">
                <a:latin typeface="Courier"/>
              </a:rPr>
              <a:t>group_cols</a:t>
            </a:r>
            <a:r>
              <a:rPr lang="en-US" sz="1800" dirty="0">
                <a:latin typeface="Courier"/>
              </a:rPr>
              <a:t>(vars)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E4C7CB-34FA-40E2-A1DD-EF8BA69B4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409666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FC96-DF91-4718-8B45-11F71B13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FD93CC5-7A65-45C9-92B1-E91BA97C9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63198"/>
              </p:ext>
            </p:extLst>
          </p:nvPr>
        </p:nvGraphicFramePr>
        <p:xfrm>
          <a:off x="582122" y="2730022"/>
          <a:ext cx="4875705" cy="349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2634765196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01509033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2A0099-2315-47CD-861C-C04E99504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53607"/>
              </p:ext>
            </p:extLst>
          </p:nvPr>
        </p:nvGraphicFramePr>
        <p:xfrm>
          <a:off x="6807892" y="2756884"/>
          <a:ext cx="4875705" cy="2096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2634765196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01509033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364B895C-192A-4033-B750-B4DFA25962E6}"/>
              </a:ext>
            </a:extLst>
          </p:cNvPr>
          <p:cNvSpPr/>
          <p:nvPr/>
        </p:nvSpPr>
        <p:spPr>
          <a:xfrm>
            <a:off x="5704754" y="4139737"/>
            <a:ext cx="856211" cy="4239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908ADF-2245-4C43-B623-90C92557B582}"/>
              </a:ext>
            </a:extLst>
          </p:cNvPr>
          <p:cNvSpPr txBox="1">
            <a:spLocks/>
          </p:cNvSpPr>
          <p:nvPr/>
        </p:nvSpPr>
        <p:spPr>
          <a:xfrm>
            <a:off x="3019974" y="1829850"/>
            <a:ext cx="6070316" cy="78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s-ES" dirty="0" err="1">
                <a:latin typeface="Courier"/>
              </a:rPr>
              <a:t>df</a:t>
            </a:r>
            <a:r>
              <a:rPr lang="es-ES" dirty="0">
                <a:latin typeface="Courier"/>
              </a:rPr>
              <a:t>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filter</a:t>
            </a:r>
            <a:r>
              <a:rPr lang="es-ES" dirty="0">
                <a:latin typeface="Courier"/>
              </a:rPr>
              <a:t>(…) </a:t>
            </a:r>
          </a:p>
        </p:txBody>
      </p:sp>
    </p:spTree>
    <p:extLst>
      <p:ext uri="{BB962C8B-B14F-4D97-AF65-F5344CB8AC3E}">
        <p14:creationId xmlns:p14="http://schemas.microsoft.com/office/powerpoint/2010/main" val="261421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E3EB02-6C04-4550-B277-2D0EBA41A2EB}"/>
              </a:ext>
            </a:extLst>
          </p:cNvPr>
          <p:cNvSpPr txBox="1">
            <a:spLocks/>
          </p:cNvSpPr>
          <p:nvPr/>
        </p:nvSpPr>
        <p:spPr>
          <a:xfrm>
            <a:off x="1471353" y="1724892"/>
            <a:ext cx="10141527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urier"/>
              </a:rPr>
              <a:t>filter(df, ...)</a:t>
            </a:r>
            <a:r>
              <a:rPr lang="en-US" sz="2000" dirty="0"/>
              <a:t>subsets data by extracting rows that meet a logical expression </a:t>
            </a:r>
          </a:p>
          <a:p>
            <a:r>
              <a:rPr lang="en-US" sz="1800" dirty="0">
                <a:latin typeface="Courier"/>
              </a:rPr>
              <a:t>distinct(df, ..., </a:t>
            </a:r>
            <a:r>
              <a:rPr lang="en-US" sz="1800" dirty="0" err="1">
                <a:latin typeface="Courier"/>
              </a:rPr>
              <a:t>keep_all</a:t>
            </a:r>
            <a:r>
              <a:rPr lang="en-US" sz="1800" dirty="0">
                <a:latin typeface="Courier"/>
              </a:rPr>
              <a:t> = FALSE)</a:t>
            </a:r>
            <a:r>
              <a:rPr lang="en-US" dirty="0"/>
              <a:t> </a:t>
            </a:r>
            <a:r>
              <a:rPr lang="en-US" sz="2000" dirty="0"/>
              <a:t>removes rows with duplicates </a:t>
            </a:r>
            <a:endParaRPr lang="en-US" sz="2000" dirty="0" smtClean="0"/>
          </a:p>
          <a:p>
            <a:r>
              <a:rPr lang="en-US" sz="2000" dirty="0" smtClean="0">
                <a:latin typeface="Courier"/>
              </a:rPr>
              <a:t>slice(</a:t>
            </a:r>
            <a:r>
              <a:rPr lang="en-US" sz="2000" dirty="0" err="1" smtClean="0">
                <a:latin typeface="Courier"/>
              </a:rPr>
              <a:t>df</a:t>
            </a:r>
            <a:r>
              <a:rPr lang="en-US" sz="2000" dirty="0">
                <a:latin typeface="Courier"/>
              </a:rPr>
              <a:t>, ...)</a:t>
            </a:r>
            <a:r>
              <a:rPr lang="en-US" sz="2000" dirty="0"/>
              <a:t> selects rows by positions</a:t>
            </a:r>
          </a:p>
          <a:p>
            <a:pPr>
              <a:spcBef>
                <a:spcPts val="3000"/>
              </a:spcBef>
            </a:pPr>
            <a:r>
              <a:rPr lang="en-US" sz="3200" b="1" dirty="0"/>
              <a:t>Boolean Operators to use with filter</a:t>
            </a:r>
          </a:p>
          <a:p>
            <a:r>
              <a:rPr lang="en-US" sz="1800" dirty="0">
                <a:latin typeface="Courier"/>
              </a:rPr>
              <a:t>&lt;</a:t>
            </a:r>
            <a:r>
              <a:rPr lang="en-US" dirty="0"/>
              <a:t>, </a:t>
            </a:r>
            <a:r>
              <a:rPr lang="en-US" sz="1800" dirty="0">
                <a:latin typeface="Courier"/>
              </a:rPr>
              <a:t>&lt;=</a:t>
            </a:r>
            <a:r>
              <a:rPr lang="en-US" dirty="0"/>
              <a:t>, </a:t>
            </a:r>
            <a:r>
              <a:rPr lang="en-US" sz="1800" dirty="0">
                <a:latin typeface="Courier"/>
              </a:rPr>
              <a:t>&gt;</a:t>
            </a:r>
            <a:r>
              <a:rPr lang="en-US" dirty="0"/>
              <a:t>, </a:t>
            </a:r>
            <a:r>
              <a:rPr lang="en-US" sz="1800" dirty="0">
                <a:latin typeface="Courier"/>
              </a:rPr>
              <a:t>&gt;=</a:t>
            </a:r>
            <a:r>
              <a:rPr lang="en-US" dirty="0"/>
              <a:t>, </a:t>
            </a:r>
            <a:r>
              <a:rPr lang="en-US" sz="1800" dirty="0">
                <a:latin typeface="Courier"/>
              </a:rPr>
              <a:t>is.na()</a:t>
            </a:r>
            <a:r>
              <a:rPr lang="en-US" dirty="0"/>
              <a:t>, </a:t>
            </a:r>
            <a:r>
              <a:rPr lang="en-US" sz="1800" dirty="0">
                <a:latin typeface="Courier"/>
              </a:rPr>
              <a:t>!is.na()</a:t>
            </a:r>
            <a:r>
              <a:rPr lang="en-US" dirty="0"/>
              <a:t>, </a:t>
            </a:r>
            <a:r>
              <a:rPr lang="en-US" sz="1800" dirty="0">
                <a:latin typeface="Courier"/>
              </a:rPr>
              <a:t>%in%</a:t>
            </a:r>
            <a:r>
              <a:rPr lang="en-US" dirty="0"/>
              <a:t>, </a:t>
            </a:r>
            <a:r>
              <a:rPr lang="en-US" sz="1800" dirty="0">
                <a:latin typeface="Courier"/>
              </a:rPr>
              <a:t>!</a:t>
            </a:r>
            <a:r>
              <a:rPr lang="en-US" dirty="0"/>
              <a:t>, </a:t>
            </a:r>
            <a:r>
              <a:rPr lang="en-US" sz="1800" dirty="0">
                <a:latin typeface="Courier"/>
              </a:rPr>
              <a:t>|</a:t>
            </a:r>
            <a:r>
              <a:rPr lang="en-US" dirty="0"/>
              <a:t>, </a:t>
            </a:r>
            <a:r>
              <a:rPr lang="en-US" sz="1800" dirty="0">
                <a:latin typeface="Courier"/>
              </a:rPr>
              <a:t>&amp;</a:t>
            </a:r>
            <a:r>
              <a:rPr lang="en-US" dirty="0"/>
              <a:t>, </a:t>
            </a:r>
            <a:r>
              <a:rPr lang="en-US" sz="1800" dirty="0" err="1">
                <a:latin typeface="Courier"/>
              </a:rPr>
              <a:t>xor</a:t>
            </a:r>
            <a:endParaRPr lang="en-US" sz="1800" dirty="0">
              <a:latin typeface="Courier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01A7AF-7EE3-4F85-A47C-24C86565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251474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5951-7C05-462D-A112-5E741934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12339C-9EA9-47BA-8343-240BEC87A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18551"/>
              </p:ext>
            </p:extLst>
          </p:nvPr>
        </p:nvGraphicFramePr>
        <p:xfrm>
          <a:off x="582122" y="2717923"/>
          <a:ext cx="3900564" cy="349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2634765196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70626B-BE0C-4822-BDDF-9D5A248A3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384141"/>
              </p:ext>
            </p:extLst>
          </p:nvPr>
        </p:nvGraphicFramePr>
        <p:xfrm>
          <a:off x="5946602" y="2721127"/>
          <a:ext cx="4875705" cy="349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2634765196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01509033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2D85E0E0-1F11-4352-A932-99FABCEABE60}"/>
              </a:ext>
            </a:extLst>
          </p:cNvPr>
          <p:cNvSpPr/>
          <p:nvPr/>
        </p:nvSpPr>
        <p:spPr>
          <a:xfrm>
            <a:off x="4786538" y="4253390"/>
            <a:ext cx="856211" cy="4239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1D3634-A702-4E31-BF23-000E68977B0F}"/>
              </a:ext>
            </a:extLst>
          </p:cNvPr>
          <p:cNvSpPr txBox="1">
            <a:spLocks/>
          </p:cNvSpPr>
          <p:nvPr/>
        </p:nvSpPr>
        <p:spPr>
          <a:xfrm>
            <a:off x="626134" y="1873723"/>
            <a:ext cx="10939732" cy="78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s-ES" dirty="0" err="1">
                <a:latin typeface="Courier"/>
              </a:rPr>
              <a:t>df</a:t>
            </a:r>
            <a:r>
              <a:rPr lang="es-ES" dirty="0">
                <a:latin typeface="Courier"/>
              </a:rPr>
              <a:t>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mutate</a:t>
            </a:r>
            <a:r>
              <a:rPr lang="es-ES" dirty="0">
                <a:latin typeface="Courier"/>
              </a:rPr>
              <a:t>(…) </a:t>
            </a:r>
          </a:p>
        </p:txBody>
      </p:sp>
    </p:spTree>
    <p:extLst>
      <p:ext uri="{BB962C8B-B14F-4D97-AF65-F5344CB8AC3E}">
        <p14:creationId xmlns:p14="http://schemas.microsoft.com/office/powerpoint/2010/main" val="141571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AAB6-0DD0-4332-9518-9F8AC060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summarise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5A5544-3672-4058-A49D-63DE02CE4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16020"/>
              </p:ext>
            </p:extLst>
          </p:nvPr>
        </p:nvGraphicFramePr>
        <p:xfrm>
          <a:off x="482369" y="2862474"/>
          <a:ext cx="4875705" cy="349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2634765196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01509033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5D1F3C-C333-466D-B3A1-5B95F3DE6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506260"/>
              </p:ext>
            </p:extLst>
          </p:nvPr>
        </p:nvGraphicFramePr>
        <p:xfrm>
          <a:off x="7501083" y="3442950"/>
          <a:ext cx="2925423" cy="1397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F43AB23E-C269-471D-B163-CE4044A8C5A3}"/>
              </a:ext>
            </a:extLst>
          </p:cNvPr>
          <p:cNvSpPr/>
          <p:nvPr/>
        </p:nvSpPr>
        <p:spPr>
          <a:xfrm>
            <a:off x="5977717" y="4041271"/>
            <a:ext cx="856211" cy="4239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E99E6D-5B31-4E75-AE6A-5CA5E28483D2}"/>
              </a:ext>
            </a:extLst>
          </p:cNvPr>
          <p:cNvSpPr txBox="1">
            <a:spLocks/>
          </p:cNvSpPr>
          <p:nvPr/>
        </p:nvSpPr>
        <p:spPr>
          <a:xfrm>
            <a:off x="626134" y="1873723"/>
            <a:ext cx="10939732" cy="78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s-ES" dirty="0" err="1">
                <a:latin typeface="Courier"/>
              </a:rPr>
              <a:t>df</a:t>
            </a:r>
            <a:r>
              <a:rPr lang="es-ES" dirty="0">
                <a:latin typeface="Courier"/>
              </a:rPr>
              <a:t>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summarise</a:t>
            </a:r>
            <a:r>
              <a:rPr lang="es-ES" dirty="0">
                <a:latin typeface="Courier"/>
              </a:rPr>
              <a:t>(…) </a:t>
            </a:r>
          </a:p>
        </p:txBody>
      </p:sp>
    </p:spTree>
    <p:extLst>
      <p:ext uri="{BB962C8B-B14F-4D97-AF65-F5344CB8AC3E}">
        <p14:creationId xmlns:p14="http://schemas.microsoft.com/office/powerpoint/2010/main" val="127831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2CCF-F472-4042-B31F-3C065F66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Summarise</a:t>
            </a:r>
            <a:r>
              <a:rPr lang="en-US" dirty="0"/>
              <a:t> by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899AC3-286A-4275-B8BF-BBC902260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991813"/>
              </p:ext>
            </p:extLst>
          </p:nvPr>
        </p:nvGraphicFramePr>
        <p:xfrm>
          <a:off x="525691" y="2860024"/>
          <a:ext cx="2925423" cy="349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936C98-A3DE-412E-AE98-A50BBD2F0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464612"/>
              </p:ext>
            </p:extLst>
          </p:nvPr>
        </p:nvGraphicFramePr>
        <p:xfrm>
          <a:off x="4633288" y="2842682"/>
          <a:ext cx="2925423" cy="349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6160C-CF8B-4815-B7C4-947B1236A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378886"/>
              </p:ext>
            </p:extLst>
          </p:nvPr>
        </p:nvGraphicFramePr>
        <p:xfrm>
          <a:off x="8989450" y="3056485"/>
          <a:ext cx="1950282" cy="2795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86B81BD3-E57D-4D95-BFFE-4F106C8A2A53}"/>
              </a:ext>
            </a:extLst>
          </p:cNvPr>
          <p:cNvSpPr/>
          <p:nvPr/>
        </p:nvSpPr>
        <p:spPr>
          <a:xfrm>
            <a:off x="3614095" y="4242464"/>
            <a:ext cx="856211" cy="4239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BF0941-3230-4A43-8929-65D27CEDC6F0}"/>
              </a:ext>
            </a:extLst>
          </p:cNvPr>
          <p:cNvSpPr/>
          <p:nvPr/>
        </p:nvSpPr>
        <p:spPr>
          <a:xfrm>
            <a:off x="7845975" y="4242464"/>
            <a:ext cx="856211" cy="4239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8C28DD-58F4-4326-8E3E-42F34E9104BB}"/>
              </a:ext>
            </a:extLst>
          </p:cNvPr>
          <p:cNvSpPr txBox="1">
            <a:spLocks/>
          </p:cNvSpPr>
          <p:nvPr/>
        </p:nvSpPr>
        <p:spPr>
          <a:xfrm>
            <a:off x="335516" y="1881420"/>
            <a:ext cx="10939732" cy="78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s-ES" dirty="0" err="1">
                <a:latin typeface="Courier"/>
              </a:rPr>
              <a:t>df</a:t>
            </a:r>
            <a:r>
              <a:rPr lang="es-ES" dirty="0">
                <a:latin typeface="Courier"/>
              </a:rPr>
              <a:t>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group_by</a:t>
            </a:r>
            <a:r>
              <a:rPr lang="es-ES" dirty="0">
                <a:latin typeface="Courier"/>
              </a:rPr>
              <a:t>(</a:t>
            </a:r>
            <a:r>
              <a:rPr lang="es-ES" dirty="0" err="1">
                <a:latin typeface="Courier"/>
              </a:rPr>
              <a:t>column</a:t>
            </a:r>
            <a:r>
              <a:rPr lang="es-ES" dirty="0">
                <a:latin typeface="Courier"/>
              </a:rPr>
              <a:t>)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summarise</a:t>
            </a:r>
            <a:r>
              <a:rPr lang="es-ES" dirty="0">
                <a:latin typeface="Courier"/>
              </a:rPr>
              <a:t>(…) </a:t>
            </a:r>
          </a:p>
        </p:txBody>
      </p:sp>
    </p:spTree>
    <p:extLst>
      <p:ext uri="{BB962C8B-B14F-4D97-AF65-F5344CB8AC3E}">
        <p14:creationId xmlns:p14="http://schemas.microsoft.com/office/powerpoint/2010/main" val="248443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0446-1161-4E8D-9F82-87B8354A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for </a:t>
            </a:r>
            <a:r>
              <a:rPr lang="en-US" dirty="0" err="1"/>
              <a:t>summarise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5AB18-0725-4968-ADD4-A0D125AE2F9A}"/>
              </a:ext>
            </a:extLst>
          </p:cNvPr>
          <p:cNvSpPr txBox="1">
            <a:spLocks/>
          </p:cNvSpPr>
          <p:nvPr/>
        </p:nvSpPr>
        <p:spPr>
          <a:xfrm>
            <a:off x="838200" y="1966912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>
                <a:latin typeface="Courier"/>
              </a:rPr>
              <a:t>tally()</a:t>
            </a:r>
            <a:r>
              <a:rPr lang="en-US"/>
              <a:t>: short hand for </a:t>
            </a:r>
            <a:r>
              <a:rPr lang="en-US" sz="1800">
                <a:latin typeface="Courier"/>
              </a:rPr>
              <a:t>summarise(n = n())</a:t>
            </a:r>
          </a:p>
          <a:p>
            <a:pPr lvl="1"/>
            <a:r>
              <a:rPr lang="en-US" sz="1800">
                <a:latin typeface="Courier"/>
              </a:rPr>
              <a:t>group_by()</a:t>
            </a:r>
            <a:r>
              <a:rPr lang="en-US"/>
              <a:t>: Returns the same tibble, only grouped by a column(s)</a:t>
            </a:r>
          </a:p>
          <a:p>
            <a:pPr lvl="1"/>
            <a:r>
              <a:rPr lang="en-US" sz="1800">
                <a:latin typeface="Courier"/>
              </a:rPr>
              <a:t>count()</a:t>
            </a:r>
            <a:r>
              <a:rPr lang="en-US"/>
              <a:t>: is eqivalent to </a:t>
            </a:r>
            <a:r>
              <a:rPr lang="en-US" sz="1800">
                <a:latin typeface="Courier"/>
              </a:rPr>
              <a:t>df %&gt;% group_by() %&gt;% summarise()</a:t>
            </a:r>
          </a:p>
          <a:p>
            <a:pPr lvl="1"/>
            <a:r>
              <a:rPr lang="en-US" sz="1800">
                <a:latin typeface="Courier"/>
              </a:rPr>
              <a:t>add_tally()</a:t>
            </a:r>
            <a:r>
              <a:rPr lang="en-US"/>
              <a:t>: is equivalent to </a:t>
            </a:r>
            <a:r>
              <a:rPr lang="en-US" sz="1800">
                <a:latin typeface="Courier"/>
              </a:rPr>
              <a:t>df %&gt;% mutate(n = n())</a:t>
            </a:r>
          </a:p>
          <a:p>
            <a:pPr lvl="1"/>
            <a:r>
              <a:rPr lang="en-US" sz="1800">
                <a:latin typeface="Courier"/>
              </a:rPr>
              <a:t>add_count()</a:t>
            </a:r>
            <a:r>
              <a:rPr lang="en-US"/>
              <a:t> is equivalent to </a:t>
            </a:r>
            <a:r>
              <a:rPr lang="en-US" sz="1800">
                <a:latin typeface="Courier"/>
              </a:rPr>
              <a:t>df %&gt;% group_by() %&gt;% add_tally()</a:t>
            </a:r>
            <a:endParaRPr lang="en-US" sz="18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9721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4BE1-65E0-420F-B2C4-A0FA1D39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F5A2A1-01BF-492B-897B-793660162B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23339" y="1989404"/>
          <a:ext cx="2925423" cy="349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7716AD-AAB7-46A1-AE64-8AB1756CF7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36902" y="1986200"/>
          <a:ext cx="2925423" cy="349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420C5CF2-822F-4B7C-B7B6-E341FE7C5FB7}"/>
              </a:ext>
            </a:extLst>
          </p:cNvPr>
          <p:cNvSpPr/>
          <p:nvPr/>
        </p:nvSpPr>
        <p:spPr>
          <a:xfrm>
            <a:off x="5264726" y="3521667"/>
            <a:ext cx="856211" cy="4239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F7777E-B84A-4008-9309-25EA0F6EBC97}"/>
              </a:ext>
            </a:extLst>
          </p:cNvPr>
          <p:cNvSpPr txBox="1">
            <a:spLocks/>
          </p:cNvSpPr>
          <p:nvPr/>
        </p:nvSpPr>
        <p:spPr>
          <a:xfrm>
            <a:off x="1469724" y="1296752"/>
            <a:ext cx="10939732" cy="78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s-ES" dirty="0" err="1">
                <a:latin typeface="Courier"/>
              </a:rPr>
              <a:t>df</a:t>
            </a:r>
            <a:r>
              <a:rPr lang="es-ES" dirty="0">
                <a:latin typeface="Courier"/>
              </a:rPr>
              <a:t>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arrange</a:t>
            </a:r>
            <a:r>
              <a:rPr lang="es-ES" dirty="0">
                <a:latin typeface="Couri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367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83AF-1E47-4BB4-8875-D8DCE10C9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02" y="182245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C371844-023B-481D-BB7F-CC0118963777}"/>
              </a:ext>
            </a:extLst>
          </p:cNvPr>
          <p:cNvSpPr txBox="1">
            <a:spLocks/>
          </p:cNvSpPr>
          <p:nvPr/>
        </p:nvSpPr>
        <p:spPr>
          <a:xfrm>
            <a:off x="2114204" y="1284632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b="1" dirty="0"/>
              <a:t>Prerequisites</a:t>
            </a:r>
          </a:p>
          <a:p>
            <a:r>
              <a:rPr lang="en-US" sz="2400" dirty="0"/>
              <a:t>This workshop is designed for R users with some experience and knowledge of the basics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Iterative programming</a:t>
            </a:r>
          </a:p>
          <a:p>
            <a:pPr lvl="1"/>
            <a:r>
              <a:rPr lang="en-US" dirty="0" err="1"/>
              <a:t>Dataframes</a:t>
            </a:r>
            <a:endParaRPr lang="en-US" dirty="0"/>
          </a:p>
          <a:p>
            <a:pPr>
              <a:spcBef>
                <a:spcPts val="3000"/>
              </a:spcBef>
            </a:pPr>
            <a:r>
              <a:rPr lang="en-US" b="1" dirty="0"/>
              <a:t>What you will learn</a:t>
            </a:r>
          </a:p>
          <a:p>
            <a:pPr lvl="1"/>
            <a:r>
              <a:rPr lang="en-US" dirty="0"/>
              <a:t>How to import data from various formats into R</a:t>
            </a:r>
          </a:p>
          <a:p>
            <a:pPr lvl="1"/>
            <a:r>
              <a:rPr lang="en-US" dirty="0"/>
              <a:t>Data exploration and wrangling with </a:t>
            </a:r>
            <a:r>
              <a:rPr lang="en-US" dirty="0" err="1"/>
              <a:t>Tidyverse</a:t>
            </a:r>
            <a:r>
              <a:rPr lang="en-US" dirty="0"/>
              <a:t> package suite</a:t>
            </a:r>
          </a:p>
          <a:p>
            <a:pPr lvl="1"/>
            <a:r>
              <a:rPr lang="en-US" dirty="0"/>
              <a:t>How to work more efficiently using functional programming techniques</a:t>
            </a:r>
          </a:p>
          <a:p>
            <a:pPr lvl="1"/>
            <a:r>
              <a:rPr lang="en-US" dirty="0"/>
              <a:t>Working fast and efficiently to model data</a:t>
            </a:r>
          </a:p>
        </p:txBody>
      </p:sp>
    </p:spTree>
    <p:extLst>
      <p:ext uri="{BB962C8B-B14F-4D97-AF65-F5344CB8AC3E}">
        <p14:creationId xmlns:p14="http://schemas.microsoft.com/office/powerpoint/2010/main" val="278121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6088-0388-4013-AEF6-7C976989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dplyr</a:t>
            </a:r>
            <a:r>
              <a:rPr dirty="0"/>
              <a:t> verb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DB5A7-85B9-4990-ABFC-BBE2B54F6E76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>
                <a:latin typeface="Courier"/>
              </a:rPr>
              <a:t>*_all(df, .funs)</a:t>
            </a:r>
            <a:r>
              <a:rPr lang="en-US" dirty="0"/>
              <a:t>: Apply a function to every column</a:t>
            </a:r>
          </a:p>
          <a:p>
            <a:pPr lvl="1"/>
            <a:r>
              <a:rPr lang="en-US" sz="1800" dirty="0">
                <a:latin typeface="Courier"/>
              </a:rPr>
              <a:t>*_at(df, .funs)</a:t>
            </a:r>
            <a:r>
              <a:rPr lang="en-US" dirty="0"/>
              <a:t>: Apply a function to specific columns</a:t>
            </a:r>
          </a:p>
          <a:p>
            <a:pPr lvl="1"/>
            <a:r>
              <a:rPr lang="en-US" sz="1800" dirty="0">
                <a:latin typeface="Courier"/>
              </a:rPr>
              <a:t>*_if(df, .funs)</a:t>
            </a:r>
            <a:r>
              <a:rPr lang="en-US" dirty="0"/>
              <a:t>: Apply a function to all columns that meets a condition</a:t>
            </a:r>
          </a:p>
        </p:txBody>
      </p:sp>
    </p:spTree>
    <p:extLst>
      <p:ext uri="{BB962C8B-B14F-4D97-AF65-F5344CB8AC3E}">
        <p14:creationId xmlns:p14="http://schemas.microsoft.com/office/powerpoint/2010/main" val="14669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E968-81C0-47E4-8404-62559E18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Data by Rows and Columns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4E77C9-D9FD-4847-AE87-CA4D6A318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983336"/>
              </p:ext>
            </p:extLst>
          </p:nvPr>
        </p:nvGraphicFramePr>
        <p:xfrm>
          <a:off x="583881" y="2321192"/>
          <a:ext cx="2925423" cy="4193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404269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EDA2B7-DF6D-4460-A609-3132FFB67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84265"/>
              </p:ext>
            </p:extLst>
          </p:nvPr>
        </p:nvGraphicFramePr>
        <p:xfrm>
          <a:off x="5802514" y="2312433"/>
          <a:ext cx="4875705" cy="3494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2634765196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01509033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</a:tbl>
          </a:graphicData>
        </a:graphic>
      </p:graphicFrame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25708DF1-C056-4967-8B9D-42C79328C752}"/>
              </a:ext>
            </a:extLst>
          </p:cNvPr>
          <p:cNvSpPr/>
          <p:nvPr/>
        </p:nvSpPr>
        <p:spPr>
          <a:xfrm>
            <a:off x="8305196" y="1799820"/>
            <a:ext cx="980120" cy="403479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EF9306F5-B9E2-4368-B22C-83BA74CA87F9}"/>
              </a:ext>
            </a:extLst>
          </p:cNvPr>
          <p:cNvSpPr/>
          <p:nvPr/>
        </p:nvSpPr>
        <p:spPr>
          <a:xfrm>
            <a:off x="3799098" y="4738255"/>
            <a:ext cx="365578" cy="939338"/>
          </a:xfrm>
          <a:prstGeom prst="curved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E2DAE2-E499-495D-90A6-29BC6E379F83}"/>
              </a:ext>
            </a:extLst>
          </p:cNvPr>
          <p:cNvSpPr txBox="1">
            <a:spLocks/>
          </p:cNvSpPr>
          <p:nvPr/>
        </p:nvSpPr>
        <p:spPr>
          <a:xfrm>
            <a:off x="-761764" y="1610829"/>
            <a:ext cx="6231538" cy="78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s-ES" dirty="0" err="1">
                <a:latin typeface="Courier"/>
              </a:rPr>
              <a:t>df</a:t>
            </a:r>
            <a:r>
              <a:rPr lang="es-ES" dirty="0">
                <a:latin typeface="Courier"/>
              </a:rPr>
              <a:t>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bind_rows</a:t>
            </a:r>
            <a:r>
              <a:rPr lang="es-ES" dirty="0">
                <a:latin typeface="Courier"/>
              </a:rPr>
              <a:t>(df2)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32802A-E7B5-4796-B19D-392CC22484E9}"/>
              </a:ext>
            </a:extLst>
          </p:cNvPr>
          <p:cNvSpPr txBox="1">
            <a:spLocks/>
          </p:cNvSpPr>
          <p:nvPr/>
        </p:nvSpPr>
        <p:spPr>
          <a:xfrm>
            <a:off x="4669218" y="5916451"/>
            <a:ext cx="6231538" cy="78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s-ES" dirty="0" err="1">
                <a:latin typeface="Courier"/>
              </a:rPr>
              <a:t>df</a:t>
            </a:r>
            <a:r>
              <a:rPr lang="es-ES" dirty="0">
                <a:latin typeface="Courier"/>
              </a:rPr>
              <a:t>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bind_cols</a:t>
            </a:r>
            <a:r>
              <a:rPr lang="es-ES" dirty="0">
                <a:latin typeface="Courier"/>
              </a:rPr>
              <a:t>(df2)</a:t>
            </a:r>
          </a:p>
        </p:txBody>
      </p:sp>
    </p:spTree>
    <p:extLst>
      <p:ext uri="{BB962C8B-B14F-4D97-AF65-F5344CB8AC3E}">
        <p14:creationId xmlns:p14="http://schemas.microsoft.com/office/powerpoint/2010/main" val="247637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F284-E948-479A-9D0A-AFA9B3E6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Data by 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E01B9-92D3-4A63-BD00-1C4B41615F1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dplyr</a:t>
            </a:r>
            <a:r>
              <a:rPr lang="en-US" dirty="0"/>
              <a:t> provides a family of functions to join together two </a:t>
            </a:r>
            <a:r>
              <a:rPr lang="en-US" dirty="0" err="1"/>
              <a:t>dataframes</a:t>
            </a:r>
            <a:r>
              <a:rPr lang="en-US" dirty="0"/>
              <a:t> with the </a:t>
            </a:r>
            <a:r>
              <a:rPr lang="en-US" sz="1800" dirty="0">
                <a:latin typeface="Courier"/>
              </a:rPr>
              <a:t>*_join</a:t>
            </a:r>
            <a:r>
              <a:rPr lang="en-US" dirty="0"/>
              <a:t> family of functions</a:t>
            </a:r>
          </a:p>
          <a:p>
            <a:pPr lvl="1"/>
            <a:r>
              <a:rPr lang="en-US" dirty="0"/>
              <a:t>Mutating joins: Combine variables from two 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r>
              <a:rPr lang="en-US" dirty="0"/>
              <a:t>Filtering joins: Keeps rows from the left </a:t>
            </a:r>
            <a:r>
              <a:rPr lang="en-US" dirty="0" err="1"/>
              <a:t>dataframe</a:t>
            </a:r>
            <a:r>
              <a:rPr lang="en-US" dirty="0"/>
              <a:t> based on matching values from the right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/>
              <a:t>Nested joins: Return the left </a:t>
            </a:r>
            <a:r>
              <a:rPr lang="en-US" dirty="0" err="1"/>
              <a:t>dataframe</a:t>
            </a:r>
            <a:r>
              <a:rPr lang="en-US" dirty="0"/>
              <a:t> and add a list column of rows from the right </a:t>
            </a:r>
            <a:r>
              <a:rPr lang="en-US" dirty="0" err="1"/>
              <a:t>dataframe</a:t>
            </a:r>
            <a:r>
              <a:rPr lang="en-US" dirty="0"/>
              <a:t> that matches the left</a:t>
            </a:r>
          </a:p>
        </p:txBody>
      </p:sp>
    </p:spTree>
    <p:extLst>
      <p:ext uri="{BB962C8B-B14F-4D97-AF65-F5344CB8AC3E}">
        <p14:creationId xmlns:p14="http://schemas.microsoft.com/office/powerpoint/2010/main" val="23224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D44D-C8BF-4DD4-9A7C-92C25570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tidyr</a:t>
            </a:r>
            <a:r>
              <a:rPr lang="en-US" dirty="0"/>
              <a:t>: tools to create tidy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AE7A15-FD0F-495F-B473-B89C723DFC71}"/>
              </a:ext>
            </a:extLst>
          </p:cNvPr>
          <p:cNvSpPr txBox="1">
            <a:spLocks/>
          </p:cNvSpPr>
          <p:nvPr/>
        </p:nvSpPr>
        <p:spPr>
          <a:xfrm>
            <a:off x="457199" y="1600200"/>
            <a:ext cx="8493369" cy="51522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/>
              <a:t>tidyr</a:t>
            </a:r>
            <a:r>
              <a:rPr lang="en-US" dirty="0"/>
              <a:t> provides functions that help make messy data fit into the tidy data philosophy.</a:t>
            </a:r>
          </a:p>
          <a:p>
            <a:pPr lvl="1"/>
            <a:r>
              <a:rPr lang="en-US" sz="1800" dirty="0" err="1">
                <a:latin typeface="Courier"/>
              </a:rPr>
              <a:t>pivot_longer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, also known as </a:t>
            </a:r>
            <a:r>
              <a:rPr lang="en-US" sz="1800" dirty="0">
                <a:latin typeface="Courier"/>
              </a:rPr>
              <a:t>gather()</a:t>
            </a:r>
            <a:r>
              <a:rPr lang="en-US" dirty="0"/>
              <a:t> takes columns and makes data longer by gathering them into key-value pairs</a:t>
            </a:r>
          </a:p>
          <a:p>
            <a:pPr lvl="1"/>
            <a:r>
              <a:rPr lang="en-US" sz="1800" dirty="0" err="1">
                <a:latin typeface="Courier"/>
              </a:rPr>
              <a:t>pivot_wider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, also known as </a:t>
            </a:r>
            <a:r>
              <a:rPr lang="en-US" sz="1800" dirty="0">
                <a:latin typeface="Courier"/>
              </a:rPr>
              <a:t>spread()</a:t>
            </a:r>
            <a:r>
              <a:rPr lang="en-US" dirty="0"/>
              <a:t> takes unique values of two columns, a key-value pair, makes data wider by spreading it over multiple columns</a:t>
            </a:r>
          </a:p>
          <a:p>
            <a:pPr lvl="1"/>
            <a:r>
              <a:rPr lang="en-US" sz="1800" dirty="0">
                <a:latin typeface="Courier"/>
              </a:rPr>
              <a:t>separate()</a:t>
            </a:r>
            <a:r>
              <a:rPr lang="en-US" dirty="0"/>
              <a:t> is used to take a column that contains multiple variables into separate columns</a:t>
            </a:r>
          </a:p>
          <a:p>
            <a:pPr lvl="1"/>
            <a:r>
              <a:rPr lang="en-US" sz="1800" dirty="0">
                <a:latin typeface="Courier"/>
              </a:rPr>
              <a:t>unite()</a:t>
            </a:r>
            <a:r>
              <a:rPr lang="en-US" dirty="0"/>
              <a:t> will take multiple variable values and combine them into one column</a:t>
            </a:r>
          </a:p>
          <a:p>
            <a:pPr lvl="1"/>
            <a:r>
              <a:rPr lang="en-US" sz="1800" dirty="0">
                <a:latin typeface="Courier"/>
              </a:rPr>
              <a:t>nest</a:t>
            </a:r>
            <a:r>
              <a:rPr lang="en-US" dirty="0">
                <a:latin typeface="Courier"/>
              </a:rPr>
              <a:t>()</a:t>
            </a:r>
            <a:r>
              <a:rPr lang="en-US" dirty="0"/>
              <a:t> will nest columns inside a </a:t>
            </a:r>
            <a:r>
              <a:rPr lang="en-US" dirty="0" err="1"/>
              <a:t>dataframe</a:t>
            </a:r>
            <a:r>
              <a:rPr lang="en-US" dirty="0"/>
              <a:t> creating list columns.</a:t>
            </a:r>
          </a:p>
          <a:p>
            <a:pPr lvl="1"/>
            <a:endParaRPr lang="en-US" dirty="0"/>
          </a:p>
        </p:txBody>
      </p:sp>
      <p:pic>
        <p:nvPicPr>
          <p:cNvPr id="5" name="Picture 1" descr="tidyr.png">
            <a:extLst>
              <a:ext uri="{FF2B5EF4-FFF2-40B4-BE49-F238E27FC236}">
                <a16:creationId xmlns:a16="http://schemas.microsoft.com/office/drawing/2014/main" id="{1F2C6086-33F3-4DA4-8DB0-C782C34F19D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631936" y="2953512"/>
            <a:ext cx="2996460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64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ED26-2C39-4738-A45F-192028B6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pivot_longer</a:t>
            </a:r>
            <a:r>
              <a:rPr lang="en-US" dirty="0"/>
              <a:t> (gather)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21B62B-BC31-4E3F-AE50-63E2E2334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530302"/>
              </p:ext>
            </p:extLst>
          </p:nvPr>
        </p:nvGraphicFramePr>
        <p:xfrm>
          <a:off x="1813339" y="3237627"/>
          <a:ext cx="3900564" cy="2096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2634765196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832B4D-B068-4CD4-8CA0-881A4E44C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289702"/>
              </p:ext>
            </p:extLst>
          </p:nvPr>
        </p:nvGraphicFramePr>
        <p:xfrm>
          <a:off x="7294977" y="1675668"/>
          <a:ext cx="2925423" cy="489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404269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75839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1F34FD18-EB88-4AE4-92B3-CABDE009E09C}"/>
              </a:ext>
            </a:extLst>
          </p:cNvPr>
          <p:cNvSpPr/>
          <p:nvPr/>
        </p:nvSpPr>
        <p:spPr>
          <a:xfrm>
            <a:off x="6076334" y="3917622"/>
            <a:ext cx="856211" cy="4239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DE74D4-C764-489E-B2B2-095F45805B4D}"/>
              </a:ext>
            </a:extLst>
          </p:cNvPr>
          <p:cNvSpPr txBox="1">
            <a:spLocks/>
          </p:cNvSpPr>
          <p:nvPr/>
        </p:nvSpPr>
        <p:spPr>
          <a:xfrm>
            <a:off x="-597877" y="1858850"/>
            <a:ext cx="7596554" cy="78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s-ES" dirty="0" err="1">
                <a:latin typeface="Courier"/>
              </a:rPr>
              <a:t>df</a:t>
            </a:r>
            <a:r>
              <a:rPr lang="es-ES" dirty="0">
                <a:latin typeface="Courier"/>
              </a:rPr>
              <a:t>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pivot_longer</a:t>
            </a:r>
            <a:r>
              <a:rPr lang="es-ES" dirty="0">
                <a:latin typeface="Courier"/>
              </a:rPr>
              <a:t>(</a:t>
            </a:r>
            <a:r>
              <a:rPr lang="es-ES" dirty="0" err="1">
                <a:latin typeface="Courier"/>
              </a:rPr>
              <a:t>key_cols,value</a:t>
            </a:r>
            <a:r>
              <a:rPr lang="es-ES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24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C2D9-C4F4-4829-BDAD-1A3655AB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pivot_wider</a:t>
            </a:r>
            <a:r>
              <a:rPr lang="en-US" dirty="0"/>
              <a:t> (separate)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EEA308E-9417-4B56-A10C-21390A63B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37964"/>
              </p:ext>
            </p:extLst>
          </p:nvPr>
        </p:nvGraphicFramePr>
        <p:xfrm>
          <a:off x="892753" y="1600036"/>
          <a:ext cx="2925423" cy="4892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404269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16012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291504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7583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4494EE-902D-4BF5-A65D-701554EDC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945735"/>
              </p:ext>
            </p:extLst>
          </p:nvPr>
        </p:nvGraphicFramePr>
        <p:xfrm>
          <a:off x="5225562" y="3184235"/>
          <a:ext cx="3900564" cy="2096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141">
                  <a:extLst>
                    <a:ext uri="{9D8B030D-6E8A-4147-A177-3AD203B41FA5}">
                      <a16:colId xmlns:a16="http://schemas.microsoft.com/office/drawing/2014/main" val="2038243919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167316892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3388077983"/>
                    </a:ext>
                  </a:extLst>
                </a:gridCol>
                <a:gridCol w="975141">
                  <a:extLst>
                    <a:ext uri="{9D8B030D-6E8A-4147-A177-3AD203B41FA5}">
                      <a16:colId xmlns:a16="http://schemas.microsoft.com/office/drawing/2014/main" val="2634765196"/>
                    </a:ext>
                  </a:extLst>
                </a:gridCol>
              </a:tblGrid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409025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65487"/>
                  </a:ext>
                </a:extLst>
              </a:tr>
              <a:tr h="698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308404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0DE35E61-6695-454C-9060-F3C830879904}"/>
              </a:ext>
            </a:extLst>
          </p:cNvPr>
          <p:cNvSpPr/>
          <p:nvPr/>
        </p:nvSpPr>
        <p:spPr>
          <a:xfrm>
            <a:off x="4001901" y="4015620"/>
            <a:ext cx="856211" cy="4239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09D7E9-F5B5-4263-BA8B-EA17DC17E9CD}"/>
              </a:ext>
            </a:extLst>
          </p:cNvPr>
          <p:cNvSpPr txBox="1">
            <a:spLocks/>
          </p:cNvSpPr>
          <p:nvPr/>
        </p:nvSpPr>
        <p:spPr>
          <a:xfrm>
            <a:off x="3200400" y="1885228"/>
            <a:ext cx="7596554" cy="78787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s-ES" dirty="0" err="1">
                <a:latin typeface="Courier"/>
              </a:rPr>
              <a:t>df</a:t>
            </a:r>
            <a:r>
              <a:rPr lang="es-ES" dirty="0">
                <a:latin typeface="Courier"/>
              </a:rPr>
              <a:t> %&gt;%</a:t>
            </a:r>
            <a:r>
              <a:rPr lang="es-ES" dirty="0">
                <a:solidFill>
                  <a:srgbClr val="4070A0"/>
                </a:solidFill>
                <a:latin typeface="Courier"/>
              </a:rPr>
              <a:t> </a:t>
            </a:r>
            <a:r>
              <a:rPr lang="es-ES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</a:rPr>
              <a:t>pivot_wider</a:t>
            </a:r>
            <a:r>
              <a:rPr lang="es-ES" dirty="0">
                <a:latin typeface="Courier"/>
              </a:rPr>
              <a:t>(</a:t>
            </a:r>
            <a:r>
              <a:rPr lang="es-ES" dirty="0" err="1">
                <a:latin typeface="Courier"/>
              </a:rPr>
              <a:t>cols,variable</a:t>
            </a:r>
            <a:r>
              <a:rPr lang="es-ES" dirty="0">
                <a:latin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16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3162-AAF6-49BC-A3D6-8C7794E2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Programming with </a:t>
            </a:r>
            <a:r>
              <a:rPr lang="en-US" dirty="0" err="1"/>
              <a:t>purrr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18CDDA-C207-4A72-83FE-A786C39BC8F3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/>
              <a:t>purrr</a:t>
            </a:r>
            <a:r>
              <a:rPr lang="en-US" dirty="0"/>
              <a:t> is a package that makes functional programming in R easier</a:t>
            </a:r>
          </a:p>
          <a:p>
            <a:pPr lvl="1"/>
            <a:r>
              <a:rPr lang="en-US" dirty="0"/>
              <a:t>It allows you to map functions to data with ease and consistency</a:t>
            </a:r>
          </a:p>
          <a:p>
            <a:pPr lvl="1"/>
            <a:r>
              <a:rPr lang="en-US" dirty="0"/>
              <a:t>Its high order functions replace the </a:t>
            </a:r>
            <a:r>
              <a:rPr lang="en-US" i="1" dirty="0"/>
              <a:t>apply()</a:t>
            </a:r>
            <a:r>
              <a:rPr lang="en-US" dirty="0"/>
              <a:t> family of functions in base R</a:t>
            </a:r>
          </a:p>
          <a:p>
            <a:pPr lvl="1"/>
            <a:r>
              <a:rPr lang="en-US" dirty="0"/>
              <a:t>They are type-stable, returning the desired output data-type</a:t>
            </a:r>
          </a:p>
          <a:p>
            <a:pPr>
              <a:spcBef>
                <a:spcPts val="3000"/>
              </a:spcBef>
            </a:pPr>
            <a:r>
              <a:rPr lang="en-US" b="1" dirty="0"/>
              <a:t>The </a:t>
            </a:r>
            <a:r>
              <a:rPr lang="en-US" sz="1800" b="1" dirty="0">
                <a:latin typeface="Courier"/>
              </a:rPr>
              <a:t>map()*</a:t>
            </a:r>
            <a:r>
              <a:rPr lang="en-US" b="1" dirty="0"/>
              <a:t> family of functions</a:t>
            </a:r>
          </a:p>
          <a:p>
            <a:r>
              <a:rPr lang="en-US" sz="2400" dirty="0"/>
              <a:t>These functions allow you to take a vector and apply to each element of the data</a:t>
            </a:r>
          </a:p>
        </p:txBody>
      </p:sp>
      <p:pic>
        <p:nvPicPr>
          <p:cNvPr id="5" name="Picture 1" descr="purrr.png">
            <a:extLst>
              <a:ext uri="{FF2B5EF4-FFF2-40B4-BE49-F238E27FC236}">
                <a16:creationId xmlns:a16="http://schemas.microsoft.com/office/drawing/2014/main" id="{DD93341C-5F7D-48DC-B9FE-DC0446B973FE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631936" y="2953512"/>
            <a:ext cx="2996460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8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640E-B238-4245-B6CB-5C8746AE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stringr</a:t>
            </a:r>
            <a:r>
              <a:rPr lang="en-US" dirty="0"/>
              <a:t>: simple functions for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1C91-33B6-4667-90B1-EFC18C54B53D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 faster and more efficient way of working with strings than base R</a:t>
            </a:r>
          </a:p>
          <a:p>
            <a:pPr lvl="1"/>
            <a:r>
              <a:rPr lang="en-US" dirty="0"/>
              <a:t>Wrapper of the more complicated </a:t>
            </a:r>
            <a:r>
              <a:rPr lang="en-US" i="1" dirty="0" err="1"/>
              <a:t>stringi</a:t>
            </a:r>
            <a:r>
              <a:rPr lang="en-US" dirty="0"/>
              <a:t> package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4B49CE-8C35-4633-B68A-4C809E995270}"/>
              </a:ext>
            </a:extLst>
          </p:cNvPr>
          <p:cNvSpPr txBox="1">
            <a:spLocks/>
          </p:cNvSpPr>
          <p:nvPr/>
        </p:nvSpPr>
        <p:spPr>
          <a:xfrm>
            <a:off x="838200" y="3124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Four main family of functions:</a:t>
            </a:r>
          </a:p>
          <a:p>
            <a:pPr marL="1270000"/>
            <a:r>
              <a:rPr lang="en-US" sz="2000" dirty="0"/>
              <a:t>1. Character manipulation</a:t>
            </a:r>
          </a:p>
          <a:p>
            <a:pPr marL="1270000"/>
            <a:r>
              <a:rPr lang="en-US" sz="2000" dirty="0"/>
              <a:t>2. Whitespace tools</a:t>
            </a:r>
          </a:p>
          <a:p>
            <a:pPr marL="1270000"/>
            <a:r>
              <a:rPr lang="en-US" sz="2000" dirty="0"/>
              <a:t>3. Case Conversion</a:t>
            </a:r>
          </a:p>
          <a:p>
            <a:pPr marL="1270000"/>
            <a:r>
              <a:rPr lang="en-US" sz="2000" dirty="0"/>
              <a:t>4. Pattern Matching</a:t>
            </a:r>
          </a:p>
        </p:txBody>
      </p:sp>
      <p:pic>
        <p:nvPicPr>
          <p:cNvPr id="5" name="Picture 1" descr="stringr.png">
            <a:extLst>
              <a:ext uri="{FF2B5EF4-FFF2-40B4-BE49-F238E27FC236}">
                <a16:creationId xmlns:a16="http://schemas.microsoft.com/office/drawing/2014/main" id="{C56AB5AA-25AD-472C-8A7C-79A1B41E7A0E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631936" y="2953512"/>
            <a:ext cx="2996460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9773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B305-DB1B-4B53-A931-9641199C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stringr</a:t>
            </a:r>
            <a:r>
              <a:rPr lang="en-US" dirty="0"/>
              <a:t>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1029C4-F3D0-4A1E-B58B-8C1FD3814B57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b="1" dirty="0"/>
              <a:t>Character Manipulation</a:t>
            </a:r>
          </a:p>
          <a:p>
            <a:pPr lvl="1"/>
            <a:r>
              <a:rPr lang="en-US" sz="1800" dirty="0" err="1">
                <a:latin typeface="Courier"/>
              </a:rPr>
              <a:t>str_c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String concatenation. Replaces the </a:t>
            </a:r>
            <a:r>
              <a:rPr lang="en-US" sz="1800" dirty="0">
                <a:latin typeface="Courier"/>
              </a:rPr>
              <a:t>paste</a:t>
            </a:r>
            <a:r>
              <a:rPr lang="en-US" dirty="0"/>
              <a:t> family of functions</a:t>
            </a:r>
          </a:p>
          <a:p>
            <a:pPr lvl="1"/>
            <a:r>
              <a:rPr lang="en-US" sz="1800" dirty="0" err="1">
                <a:latin typeface="Courier"/>
              </a:rPr>
              <a:t>str_length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The number of characters in a string</a:t>
            </a:r>
          </a:p>
          <a:p>
            <a:pPr lvl="1"/>
            <a:r>
              <a:rPr lang="en-US" sz="1800" dirty="0" err="1">
                <a:latin typeface="Courier"/>
              </a:rPr>
              <a:t>str_sub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Extract substrings from a longer string</a:t>
            </a:r>
          </a:p>
          <a:p>
            <a:pPr lvl="1"/>
            <a:r>
              <a:rPr lang="en-US" sz="1800" dirty="0" err="1">
                <a:latin typeface="Courier"/>
              </a:rPr>
              <a:t>str_sort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Sorts a character vector where the elements are in alphabetical order</a:t>
            </a:r>
          </a:p>
          <a:p>
            <a:pPr>
              <a:spcBef>
                <a:spcPts val="3000"/>
              </a:spcBef>
            </a:pPr>
            <a:r>
              <a:rPr lang="en-US" b="1" dirty="0"/>
              <a:t>Whitespace tools</a:t>
            </a:r>
          </a:p>
          <a:p>
            <a:pPr lvl="1"/>
            <a:r>
              <a:rPr lang="en-US" sz="1800" dirty="0" err="1">
                <a:latin typeface="Courier"/>
              </a:rPr>
              <a:t>str_trim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trims extra whitespace</a:t>
            </a:r>
          </a:p>
          <a:p>
            <a:pPr lvl="1"/>
            <a:r>
              <a:rPr lang="en-US" sz="1800" dirty="0" err="1">
                <a:latin typeface="Courier"/>
              </a:rPr>
              <a:t>str_pad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adds extra whitespace to a string</a:t>
            </a:r>
          </a:p>
          <a:p>
            <a:pPr>
              <a:spcBef>
                <a:spcPts val="3000"/>
              </a:spcBef>
            </a:pPr>
            <a:r>
              <a:rPr lang="en-US" b="1" dirty="0"/>
              <a:t>Case conversion</a:t>
            </a:r>
          </a:p>
          <a:p>
            <a:pPr lvl="1"/>
            <a:r>
              <a:rPr lang="en-US" sz="1800" dirty="0" err="1">
                <a:latin typeface="Courier"/>
              </a:rPr>
              <a:t>str_to_upper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converts a string to all upper case</a:t>
            </a:r>
          </a:p>
          <a:p>
            <a:pPr lvl="1"/>
            <a:r>
              <a:rPr lang="en-US" sz="1800" dirty="0" err="1">
                <a:latin typeface="Courier"/>
              </a:rPr>
              <a:t>str_to_lower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converts a string to lower case</a:t>
            </a:r>
          </a:p>
          <a:p>
            <a:pPr lvl="1"/>
            <a:r>
              <a:rPr lang="en-US" sz="1800" dirty="0" err="1">
                <a:latin typeface="Courier"/>
              </a:rPr>
              <a:t>str_to_title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converts a string to title case</a:t>
            </a:r>
          </a:p>
          <a:p>
            <a:pPr lvl="1"/>
            <a:r>
              <a:rPr lang="en-US" sz="1800" dirty="0" err="1">
                <a:latin typeface="Courier"/>
              </a:rPr>
              <a:t>str_to_sentence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converts a string to sentence case</a:t>
            </a:r>
          </a:p>
        </p:txBody>
      </p:sp>
    </p:spTree>
    <p:extLst>
      <p:ext uri="{BB962C8B-B14F-4D97-AF65-F5344CB8AC3E}">
        <p14:creationId xmlns:p14="http://schemas.microsoft.com/office/powerpoint/2010/main" val="398118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F1E9-9174-4B1C-BEB3-4C80E162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 in </a:t>
            </a:r>
            <a:r>
              <a:rPr lang="en-US" dirty="0" err="1"/>
              <a:t>stringr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4EBF5C-3FF4-4ED5-A653-9497F3F927EB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Pattern matching is the process of string detection, extraction, and </a:t>
            </a:r>
            <a:r>
              <a:rPr lang="en-US" dirty="0" err="1"/>
              <a:t>subsetting</a:t>
            </a:r>
            <a:r>
              <a:rPr lang="en-US" dirty="0"/>
              <a:t> using a pattern</a:t>
            </a:r>
          </a:p>
          <a:p>
            <a:pPr lvl="1"/>
            <a:r>
              <a:rPr lang="en-US" dirty="0"/>
              <a:t>Pattern arguments are interpreted as regular expressions</a:t>
            </a:r>
          </a:p>
          <a:p>
            <a:pPr lvl="1"/>
            <a:r>
              <a:rPr lang="en-US" dirty="0"/>
              <a:t>Regular expressions (regex) are text strings used to match character combinations in strings</a:t>
            </a:r>
          </a:p>
          <a:p>
            <a:pPr>
              <a:spcBef>
                <a:spcPts val="3000"/>
              </a:spcBef>
            </a:pPr>
            <a:r>
              <a:rPr lang="en-US" b="1" dirty="0"/>
              <a:t>Character Classes</a:t>
            </a:r>
          </a:p>
          <a:p>
            <a:pPr lvl="1"/>
            <a:r>
              <a:rPr lang="en-US" dirty="0"/>
              <a:t>A character class is a list of characters to </a:t>
            </a:r>
            <a:r>
              <a:rPr lang="en-US"/>
              <a:t>be matched</a:t>
            </a:r>
            <a:endParaRPr lang="en-US" dirty="0"/>
          </a:p>
          <a:p>
            <a:pPr lvl="1"/>
            <a:r>
              <a:rPr lang="en-US" dirty="0"/>
              <a:t>To match a range of characters, a hyphen is used</a:t>
            </a:r>
          </a:p>
        </p:txBody>
      </p:sp>
    </p:spTree>
    <p:extLst>
      <p:ext uri="{BB962C8B-B14F-4D97-AF65-F5344CB8AC3E}">
        <p14:creationId xmlns:p14="http://schemas.microsoft.com/office/powerpoint/2010/main" val="235052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7600" y="406400"/>
            <a:ext cx="9144000" cy="1810472"/>
          </a:xfrm>
        </p:spPr>
        <p:txBody>
          <a:bodyPr/>
          <a:lstStyle/>
          <a:p>
            <a:r>
              <a:rPr lang="en-US" dirty="0" smtClean="0"/>
              <a:t>Workshop Materials </a:t>
            </a:r>
            <a:endParaRPr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3345" y="3066473"/>
            <a:ext cx="11499272" cy="10299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https://github.com/bpattiz/AIR-Forum-2019-Workshop</a:t>
            </a:r>
          </a:p>
        </p:txBody>
      </p:sp>
    </p:spTree>
    <p:extLst>
      <p:ext uri="{BB962C8B-B14F-4D97-AF65-F5344CB8AC3E}">
        <p14:creationId xmlns:p14="http://schemas.microsoft.com/office/powerpoint/2010/main" val="281100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C13577-F26B-4A24-98CB-A33DA7B93D83}"/>
              </a:ext>
            </a:extLst>
          </p:cNvPr>
          <p:cNvSpPr txBox="1">
            <a:spLocks/>
          </p:cNvSpPr>
          <p:nvPr/>
        </p:nvSpPr>
        <p:spPr>
          <a:xfrm>
            <a:off x="316522" y="1702349"/>
            <a:ext cx="11746523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sz="2200" b="1" dirty="0"/>
              <a:t>Splitting Strings</a:t>
            </a:r>
          </a:p>
          <a:p>
            <a:pPr lvl="1"/>
            <a:r>
              <a:rPr lang="en-US" sz="1400" dirty="0" err="1">
                <a:latin typeface="Courier"/>
              </a:rPr>
              <a:t>str_split</a:t>
            </a:r>
            <a:r>
              <a:rPr lang="en-US" sz="1400" dirty="0">
                <a:latin typeface="Courier"/>
              </a:rPr>
              <a:t>()</a:t>
            </a:r>
            <a:r>
              <a:rPr lang="en-US" sz="1800" dirty="0"/>
              <a:t>: splits string data into a variable number of pieces and returns a list containing character vectors</a:t>
            </a:r>
          </a:p>
          <a:p>
            <a:pPr lvl="1"/>
            <a:r>
              <a:rPr lang="en-US" sz="1800" dirty="0" err="1">
                <a:latin typeface="Courier"/>
              </a:rPr>
              <a:t>str_split_fixed</a:t>
            </a:r>
            <a:r>
              <a:rPr lang="en-US" sz="1800" dirty="0">
                <a:latin typeface="Courier"/>
              </a:rPr>
              <a:t>()</a:t>
            </a:r>
            <a:r>
              <a:rPr lang="en-US" sz="1800" dirty="0"/>
              <a:t>: splits string data into a fixed number of pieces and returns a character matrix</a:t>
            </a:r>
          </a:p>
          <a:p>
            <a:pPr>
              <a:spcBef>
                <a:spcPts val="3000"/>
              </a:spcBef>
            </a:pPr>
            <a:r>
              <a:rPr lang="en-US" sz="2200" b="1" dirty="0"/>
              <a:t>String Detection</a:t>
            </a:r>
          </a:p>
          <a:p>
            <a:pPr lvl="1"/>
            <a:r>
              <a:rPr lang="en-US" sz="1400" dirty="0" err="1">
                <a:latin typeface="Courier"/>
              </a:rPr>
              <a:t>str_detect</a:t>
            </a:r>
            <a:r>
              <a:rPr lang="en-US" sz="1400" dirty="0">
                <a:latin typeface="Courier"/>
              </a:rPr>
              <a:t>()</a:t>
            </a:r>
            <a:r>
              <a:rPr lang="en-US" sz="1400" dirty="0"/>
              <a:t>: </a:t>
            </a:r>
            <a:r>
              <a:rPr lang="en-US" sz="1800" dirty="0"/>
              <a:t>returns a Boolean vector of the length of the input string</a:t>
            </a:r>
          </a:p>
          <a:p>
            <a:pPr lvl="1"/>
            <a:r>
              <a:rPr lang="en-US" sz="1400" dirty="0" err="1">
                <a:latin typeface="Courier"/>
              </a:rPr>
              <a:t>str_subset</a:t>
            </a:r>
            <a:r>
              <a:rPr lang="en-US" sz="1400" dirty="0">
                <a:latin typeface="Courier"/>
              </a:rPr>
              <a:t>()</a:t>
            </a:r>
            <a:r>
              <a:rPr lang="en-US" sz="1400" dirty="0"/>
              <a:t>: </a:t>
            </a:r>
            <a:r>
              <a:rPr lang="en-US" sz="1800" dirty="0"/>
              <a:t>returns the parts of the string that matched the pattern</a:t>
            </a:r>
          </a:p>
          <a:p>
            <a:pPr>
              <a:spcBef>
                <a:spcPts val="3000"/>
              </a:spcBef>
            </a:pPr>
            <a:r>
              <a:rPr lang="en-US" sz="2200" b="1" dirty="0"/>
              <a:t>Extracting and Counting Matches</a:t>
            </a:r>
          </a:p>
          <a:p>
            <a:pPr lvl="1"/>
            <a:r>
              <a:rPr lang="en-US" sz="1400" dirty="0" err="1">
                <a:latin typeface="Courier"/>
              </a:rPr>
              <a:t>str_count</a:t>
            </a:r>
            <a:r>
              <a:rPr lang="en-US" sz="1400" dirty="0">
                <a:latin typeface="Courier"/>
              </a:rPr>
              <a:t>():</a:t>
            </a:r>
            <a:r>
              <a:rPr lang="en-US" sz="1400" dirty="0"/>
              <a:t> </a:t>
            </a:r>
            <a:r>
              <a:rPr lang="en-US" sz="1800" dirty="0"/>
              <a:t>similar to </a:t>
            </a:r>
            <a:r>
              <a:rPr lang="en-US" sz="1400" dirty="0" err="1">
                <a:latin typeface="Courier"/>
              </a:rPr>
              <a:t>str_detect</a:t>
            </a:r>
            <a:r>
              <a:rPr lang="en-US" sz="1400" dirty="0">
                <a:latin typeface="Courier"/>
              </a:rPr>
              <a:t>()</a:t>
            </a:r>
            <a:r>
              <a:rPr lang="en-US" sz="1400" dirty="0"/>
              <a:t>, </a:t>
            </a:r>
            <a:r>
              <a:rPr lang="en-US" sz="1800" dirty="0"/>
              <a:t>however it returns an integer vector</a:t>
            </a:r>
          </a:p>
          <a:p>
            <a:pPr lvl="1"/>
            <a:r>
              <a:rPr lang="en-US" sz="1400" dirty="0" err="1">
                <a:latin typeface="Courier"/>
              </a:rPr>
              <a:t>str_extract</a:t>
            </a:r>
            <a:r>
              <a:rPr lang="en-US" sz="1400" dirty="0">
                <a:latin typeface="Courier"/>
              </a:rPr>
              <a:t>():</a:t>
            </a:r>
            <a:r>
              <a:rPr lang="en-US" sz="1400" dirty="0"/>
              <a:t> </a:t>
            </a:r>
            <a:r>
              <a:rPr lang="en-US" sz="1800" dirty="0"/>
              <a:t>returns a character vector of the text corresponding to the first match</a:t>
            </a:r>
          </a:p>
          <a:p>
            <a:pPr lvl="1"/>
            <a:r>
              <a:rPr lang="en-US" sz="1400" dirty="0" err="1">
                <a:latin typeface="Courier"/>
              </a:rPr>
              <a:t>str_extract_all</a:t>
            </a:r>
            <a:r>
              <a:rPr lang="en-US" sz="1400" dirty="0">
                <a:latin typeface="Courier"/>
              </a:rPr>
              <a:t>():</a:t>
            </a:r>
            <a:r>
              <a:rPr lang="en-US" sz="1800" dirty="0"/>
              <a:t> similar to </a:t>
            </a:r>
            <a:r>
              <a:rPr lang="en-US" sz="1400" dirty="0" err="1">
                <a:latin typeface="Courier"/>
              </a:rPr>
              <a:t>str_extract</a:t>
            </a:r>
            <a:r>
              <a:rPr lang="en-US" sz="1400" dirty="0">
                <a:latin typeface="Courier"/>
              </a:rPr>
              <a:t>()</a:t>
            </a:r>
            <a:r>
              <a:rPr lang="en-US" sz="1400" dirty="0"/>
              <a:t> </a:t>
            </a:r>
            <a:r>
              <a:rPr lang="en-US" sz="1800" dirty="0"/>
              <a:t>but returns a list of character vectors of all the matches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C3376C-6FFC-44C4-A7E9-C1E6EE15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Pattern matching functions</a:t>
            </a:r>
          </a:p>
        </p:txBody>
      </p:sp>
    </p:spTree>
    <p:extLst>
      <p:ext uri="{BB962C8B-B14F-4D97-AF65-F5344CB8AC3E}">
        <p14:creationId xmlns:p14="http://schemas.microsoft.com/office/powerpoint/2010/main" val="36864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7360-83B5-4E5E-A074-5544C7FF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918"/>
            <a:ext cx="10515600" cy="1325563"/>
          </a:xfrm>
        </p:spPr>
        <p:txBody>
          <a:bodyPr/>
          <a:lstStyle/>
          <a:p>
            <a:r>
              <a:rPr lang="en-US" dirty="0"/>
              <a:t>Common Character Classes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14E992-B823-4CBE-87A0-4097FABB3611}"/>
              </a:ext>
            </a:extLst>
          </p:cNvPr>
          <p:cNvSpPr txBox="1">
            <a:spLocks/>
          </p:cNvSpPr>
          <p:nvPr/>
        </p:nvSpPr>
        <p:spPr>
          <a:xfrm>
            <a:off x="729761" y="1281601"/>
            <a:ext cx="9187962" cy="4435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b="1" dirty="0"/>
              <a:t>User defined</a:t>
            </a:r>
          </a:p>
          <a:p>
            <a:pPr lvl="1"/>
            <a:r>
              <a:rPr lang="en-US" sz="1800" dirty="0">
                <a:latin typeface="Courier"/>
              </a:rPr>
              <a:t>[a]</a:t>
            </a:r>
            <a:r>
              <a:rPr lang="en-US" dirty="0"/>
              <a:t>: matches only a</a:t>
            </a:r>
          </a:p>
          <a:p>
            <a:pPr lvl="1"/>
            <a:r>
              <a:rPr lang="en-US" sz="1800" dirty="0">
                <a:latin typeface="Courier"/>
              </a:rPr>
              <a:t>[ab]</a:t>
            </a:r>
            <a:r>
              <a:rPr lang="en-US" dirty="0"/>
              <a:t>: matches a or b</a:t>
            </a:r>
          </a:p>
          <a:p>
            <a:pPr lvl="1"/>
            <a:r>
              <a:rPr lang="en-US" sz="1800" dirty="0">
                <a:latin typeface="Courier"/>
              </a:rPr>
              <a:t>[a-z]</a:t>
            </a:r>
            <a:r>
              <a:rPr lang="en-US" dirty="0"/>
              <a:t>: matches every letter</a:t>
            </a:r>
          </a:p>
          <a:p>
            <a:pPr lvl="1"/>
            <a:r>
              <a:rPr lang="en-US" sz="1800" dirty="0">
                <a:latin typeface="Courier"/>
              </a:rPr>
              <a:t>[^a]</a:t>
            </a:r>
            <a:r>
              <a:rPr lang="en-US" dirty="0"/>
              <a:t>: matches any character but a</a:t>
            </a:r>
          </a:p>
          <a:p>
            <a:pPr lvl="1"/>
            <a:r>
              <a:rPr lang="en-US" sz="1800" dirty="0">
                <a:latin typeface="Courier"/>
              </a:rPr>
              <a:t>[\-\^]</a:t>
            </a:r>
            <a:r>
              <a:rPr lang="en-US" dirty="0"/>
              <a:t>: use backslashes for special characters - matches “-” or “^”</a:t>
            </a:r>
          </a:p>
          <a:p>
            <a:pPr>
              <a:spcBef>
                <a:spcPts val="3000"/>
              </a:spcBef>
            </a:pPr>
            <a:r>
              <a:rPr lang="en-US" b="1" dirty="0"/>
              <a:t>Pre-built</a:t>
            </a:r>
          </a:p>
          <a:p>
            <a:pPr lvl="1"/>
            <a:r>
              <a:rPr lang="en-US" sz="1800" dirty="0">
                <a:latin typeface="Courier"/>
              </a:rPr>
              <a:t>[:digit:]</a:t>
            </a:r>
            <a:r>
              <a:rPr lang="en-US" dirty="0"/>
              <a:t>: matches any digits</a:t>
            </a:r>
          </a:p>
          <a:p>
            <a:pPr lvl="1"/>
            <a:r>
              <a:rPr lang="en-US" sz="1800" dirty="0">
                <a:latin typeface="Courier"/>
              </a:rPr>
              <a:t>[:alpha:]</a:t>
            </a:r>
            <a:r>
              <a:rPr lang="en-US" dirty="0"/>
              <a:t>: matches any letters</a:t>
            </a:r>
          </a:p>
          <a:p>
            <a:pPr lvl="1"/>
            <a:r>
              <a:rPr lang="en-US" sz="1800" dirty="0">
                <a:latin typeface="Courier"/>
              </a:rPr>
              <a:t>[:punct:]</a:t>
            </a:r>
            <a:r>
              <a:rPr lang="en-US" dirty="0"/>
              <a:t>: matches any punctuation</a:t>
            </a:r>
          </a:p>
          <a:p>
            <a:pPr lvl="1"/>
            <a:r>
              <a:rPr lang="en-US" sz="1800" dirty="0">
                <a:latin typeface="Courier"/>
              </a:rPr>
              <a:t>[:graph:]</a:t>
            </a:r>
            <a:r>
              <a:rPr lang="en-US" dirty="0"/>
              <a:t>: matches any letter, digit or punctuation</a:t>
            </a:r>
          </a:p>
          <a:p>
            <a:pPr lvl="1"/>
            <a:r>
              <a:rPr lang="en-US" sz="1800" dirty="0">
                <a:latin typeface="Courier"/>
              </a:rPr>
              <a:t>"."</a:t>
            </a:r>
            <a:r>
              <a:rPr lang="en-US" dirty="0"/>
              <a:t> matches every character</a:t>
            </a:r>
          </a:p>
        </p:txBody>
      </p:sp>
    </p:spTree>
    <p:extLst>
      <p:ext uri="{BB962C8B-B14F-4D97-AF65-F5344CB8AC3E}">
        <p14:creationId xmlns:p14="http://schemas.microsoft.com/office/powerpoint/2010/main" val="19651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F6B5-1D5D-4D92-A02F-0CC63A5CF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lubridate</a:t>
            </a:r>
            <a:r>
              <a:rPr lang="en-US" dirty="0"/>
              <a:t>: date classes made easy</a:t>
            </a:r>
          </a:p>
        </p:txBody>
      </p:sp>
      <p:pic>
        <p:nvPicPr>
          <p:cNvPr id="3" name="Picture 1" descr="lubridate.png">
            <a:extLst>
              <a:ext uri="{FF2B5EF4-FFF2-40B4-BE49-F238E27FC236}">
                <a16:creationId xmlns:a16="http://schemas.microsoft.com/office/drawing/2014/main" id="{5764D881-1721-45CB-9807-3781DAB993A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1936" y="2953512"/>
            <a:ext cx="2996460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C5CBD5-5FCD-402D-A512-671FB0BD3FBC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Dates-time data in base R can be frustrating in base R.</a:t>
            </a:r>
          </a:p>
          <a:p>
            <a:pPr lvl="1"/>
            <a:r>
              <a:rPr lang="en-US" dirty="0" err="1"/>
              <a:t>lubridate</a:t>
            </a:r>
            <a:r>
              <a:rPr lang="en-US" dirty="0"/>
              <a:t> works with various date-time formats and makes date-math easier</a:t>
            </a:r>
          </a:p>
        </p:txBody>
      </p:sp>
    </p:spTree>
    <p:extLst>
      <p:ext uri="{BB962C8B-B14F-4D97-AF65-F5344CB8AC3E}">
        <p14:creationId xmlns:p14="http://schemas.microsoft.com/office/powerpoint/2010/main" val="52915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9C8F-ADC9-4D3C-8940-98705BDC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lubridate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C5A28-42B0-462F-A489-FAD977F9F32D}"/>
              </a:ext>
            </a:extLst>
          </p:cNvPr>
          <p:cNvSpPr txBox="1">
            <a:spLocks/>
          </p:cNvSpPr>
          <p:nvPr/>
        </p:nvSpPr>
        <p:spPr>
          <a:xfrm>
            <a:off x="1292469" y="1415561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latin typeface="Courier"/>
              </a:rPr>
              <a:t>today()</a:t>
            </a:r>
            <a:r>
              <a:rPr lang="en-US" sz="1600" i="1" dirty="0"/>
              <a:t>: returns today’s date</a:t>
            </a:r>
            <a:r>
              <a:rPr lang="en-US" sz="1800" i="1" dirty="0"/>
              <a:t>; </a:t>
            </a:r>
            <a:r>
              <a:rPr lang="en-US" sz="1600" i="1" dirty="0">
                <a:latin typeface="Courier"/>
              </a:rPr>
              <a:t>now()</a:t>
            </a:r>
            <a:r>
              <a:rPr lang="en-US" sz="1600" i="1" dirty="0"/>
              <a:t> returns the date-time in this exact moment </a:t>
            </a:r>
            <a:r>
              <a:rPr lang="en-US" sz="1600" dirty="0"/>
              <a:t> </a:t>
            </a:r>
            <a:r>
              <a:rPr lang="en-US" sz="1600" dirty="0">
                <a:latin typeface="Courier"/>
              </a:rPr>
              <a:t>year()</a:t>
            </a:r>
            <a:r>
              <a:rPr lang="en-US" sz="1600" dirty="0"/>
              <a:t>, </a:t>
            </a:r>
            <a:r>
              <a:rPr lang="en-US" sz="1600" dirty="0">
                <a:latin typeface="Courier"/>
              </a:rPr>
              <a:t>month()</a:t>
            </a:r>
            <a:r>
              <a:rPr lang="en-US" sz="1600" dirty="0"/>
              <a:t>, </a:t>
            </a:r>
            <a:r>
              <a:rPr lang="en-US" sz="1600" dirty="0">
                <a:latin typeface="Courier"/>
              </a:rPr>
              <a:t>day()</a:t>
            </a:r>
            <a:r>
              <a:rPr lang="en-US" sz="1600" dirty="0"/>
              <a:t>, </a:t>
            </a:r>
            <a:r>
              <a:rPr lang="en-US" sz="1600" dirty="0">
                <a:latin typeface="Courier"/>
              </a:rPr>
              <a:t>hour()</a:t>
            </a:r>
            <a:r>
              <a:rPr lang="en-US" sz="1600" dirty="0"/>
              <a:t>, </a:t>
            </a:r>
            <a:r>
              <a:rPr lang="en-US" sz="1600" dirty="0">
                <a:latin typeface="Courier"/>
              </a:rPr>
              <a:t>minute()</a:t>
            </a:r>
            <a:r>
              <a:rPr lang="en-US" sz="1600" dirty="0"/>
              <a:t>, </a:t>
            </a:r>
            <a:r>
              <a:rPr lang="en-US" sz="1600" dirty="0">
                <a:latin typeface="Courier"/>
              </a:rPr>
              <a:t>second()</a:t>
            </a:r>
            <a:r>
              <a:rPr lang="en-US" sz="1600" dirty="0"/>
              <a:t>: extracts information from a date class</a:t>
            </a:r>
          </a:p>
          <a:p>
            <a:pPr>
              <a:spcBef>
                <a:spcPts val="3000"/>
              </a:spcBef>
            </a:pPr>
            <a:r>
              <a:rPr lang="en-US" sz="2400" b="1" dirty="0"/>
              <a:t>Functions for parsing dates</a:t>
            </a:r>
          </a:p>
          <a:p>
            <a:pPr lvl="1"/>
            <a:r>
              <a:rPr lang="en-US" sz="1600" dirty="0" err="1">
                <a:latin typeface="Courier"/>
              </a:rPr>
              <a:t>ymd</a:t>
            </a:r>
            <a:r>
              <a:rPr lang="en-US" sz="1600" dirty="0">
                <a:latin typeface="Courier"/>
              </a:rPr>
              <a:t>()</a:t>
            </a:r>
            <a:r>
              <a:rPr lang="en-US" sz="1600" dirty="0"/>
              <a:t>, </a:t>
            </a:r>
            <a:r>
              <a:rPr lang="en-US" sz="1600" dirty="0" err="1">
                <a:latin typeface="Courier"/>
              </a:rPr>
              <a:t>dmy</a:t>
            </a:r>
            <a:r>
              <a:rPr lang="en-US" sz="1600" dirty="0">
                <a:latin typeface="Courier"/>
              </a:rPr>
              <a:t>()</a:t>
            </a:r>
            <a:r>
              <a:rPr lang="en-US" sz="1600" dirty="0"/>
              <a:t>, </a:t>
            </a:r>
            <a:r>
              <a:rPr lang="en-US" sz="1600" dirty="0" err="1">
                <a:latin typeface="Courier"/>
              </a:rPr>
              <a:t>hms</a:t>
            </a:r>
            <a:r>
              <a:rPr lang="en-US" sz="1600" dirty="0">
                <a:latin typeface="Courier"/>
              </a:rPr>
              <a:t>()</a:t>
            </a:r>
            <a:r>
              <a:rPr lang="en-US" sz="1600" dirty="0"/>
              <a:t>, </a:t>
            </a:r>
            <a:r>
              <a:rPr lang="en-US" sz="1600" dirty="0" err="1">
                <a:latin typeface="Courier"/>
              </a:rPr>
              <a:t>ymd_hms</a:t>
            </a:r>
            <a:r>
              <a:rPr lang="en-US" sz="1600" dirty="0">
                <a:latin typeface="Courier"/>
              </a:rPr>
              <a:t>()</a:t>
            </a:r>
            <a:r>
              <a:rPr lang="en-US" sz="1600" dirty="0"/>
              <a:t>: parse a date into </a:t>
            </a:r>
            <a:r>
              <a:rPr lang="en-US" sz="1600" dirty="0" err="1"/>
              <a:t>POSIXct</a:t>
            </a:r>
            <a:r>
              <a:rPr lang="en-US" sz="1600" dirty="0"/>
              <a:t> class</a:t>
            </a:r>
          </a:p>
          <a:p>
            <a:pPr lvl="1"/>
            <a:r>
              <a:rPr lang="en-US" sz="1400" dirty="0">
                <a:latin typeface="Courier"/>
              </a:rPr>
              <a:t>update()</a:t>
            </a:r>
            <a:r>
              <a:rPr lang="en-US" sz="1400" dirty="0"/>
              <a:t> </a:t>
            </a:r>
            <a:r>
              <a:rPr lang="en-US" sz="1600" dirty="0"/>
              <a:t>will update a component of a date-time object</a:t>
            </a:r>
          </a:p>
          <a:p>
            <a:pPr>
              <a:spcBef>
                <a:spcPts val="3000"/>
              </a:spcBef>
            </a:pPr>
            <a:r>
              <a:rPr lang="en-US" sz="2400" b="1" dirty="0"/>
              <a:t>Date math</a:t>
            </a:r>
          </a:p>
          <a:p>
            <a:pPr lvl="1"/>
            <a:r>
              <a:rPr lang="en-US" sz="1400" dirty="0">
                <a:latin typeface="Courier"/>
              </a:rPr>
              <a:t>interval()</a:t>
            </a:r>
            <a:r>
              <a:rPr lang="en-US" sz="1400" dirty="0"/>
              <a:t>: </a:t>
            </a:r>
            <a:r>
              <a:rPr lang="en-US" sz="1800" dirty="0"/>
              <a:t>Creates an interval object that will specify time information between two date-times</a:t>
            </a:r>
          </a:p>
          <a:p>
            <a:pPr lvl="1"/>
            <a:r>
              <a:rPr lang="en-US" sz="1800" dirty="0">
                <a:latin typeface="Courier"/>
              </a:rPr>
              <a:t>duration()</a:t>
            </a:r>
            <a:r>
              <a:rPr lang="en-US" sz="1800" dirty="0"/>
              <a:t>: Creates an duration object that measures the amount of time between two date-times</a:t>
            </a:r>
          </a:p>
          <a:p>
            <a:pPr lvl="1"/>
            <a:r>
              <a:rPr lang="en-US" sz="1800" dirty="0">
                <a:latin typeface="Courier"/>
              </a:rPr>
              <a:t>periods()</a:t>
            </a:r>
            <a:r>
              <a:rPr lang="en-US" dirty="0"/>
              <a:t>: </a:t>
            </a:r>
            <a:r>
              <a:rPr lang="en-US" sz="1800" dirty="0"/>
              <a:t>Creates a period object that measures the clock time of two instants</a:t>
            </a:r>
          </a:p>
        </p:txBody>
      </p:sp>
    </p:spTree>
    <p:extLst>
      <p:ext uri="{BB962C8B-B14F-4D97-AF65-F5344CB8AC3E}">
        <p14:creationId xmlns:p14="http://schemas.microsoft.com/office/powerpoint/2010/main" val="41970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D691-C2BC-4973-B2AF-E817A7F2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 A grammar of graphics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1173A1-42BF-4BED-8D5B-DF7DA0CCA26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b="1" dirty="0"/>
              <a:t>Components that compose a plot</a:t>
            </a:r>
          </a:p>
          <a:p>
            <a:pPr lvl="1"/>
            <a:r>
              <a:rPr lang="en-US" dirty="0"/>
              <a:t>aesthetics: position, color,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geometric objects: points, lines, bars</a:t>
            </a:r>
          </a:p>
          <a:p>
            <a:pPr lvl="1"/>
            <a:r>
              <a:rPr lang="en-US" dirty="0"/>
              <a:t>scales: data range, plot width</a:t>
            </a:r>
          </a:p>
          <a:p>
            <a:pPr lvl="1"/>
            <a:r>
              <a:rPr lang="en-US" dirty="0"/>
              <a:t>facet specification: displaying subsets of data</a:t>
            </a:r>
          </a:p>
          <a:p>
            <a:pPr>
              <a:spcBef>
                <a:spcPts val="3000"/>
              </a:spcBef>
            </a:pPr>
            <a:r>
              <a:rPr lang="en-US" b="1" dirty="0"/>
              <a:t>Technical specification</a:t>
            </a:r>
          </a:p>
          <a:p>
            <a:pPr lvl="1"/>
            <a:r>
              <a:rPr lang="en-US" dirty="0"/>
              <a:t>Builds the plot in layers</a:t>
            </a:r>
          </a:p>
          <a:p>
            <a:pPr lvl="1"/>
            <a:r>
              <a:rPr lang="en-US" dirty="0"/>
              <a:t>The data must be in a </a:t>
            </a:r>
            <a:r>
              <a:rPr lang="en-US" dirty="0" err="1"/>
              <a:t>dataframe</a:t>
            </a:r>
            <a:r>
              <a:rPr lang="en-US" dirty="0"/>
              <a:t>(</a:t>
            </a:r>
            <a:r>
              <a:rPr lang="en-US" dirty="0" err="1"/>
              <a:t>tibble</a:t>
            </a:r>
            <a:r>
              <a:rPr lang="en-US" dirty="0"/>
              <a:t>)</a:t>
            </a:r>
          </a:p>
        </p:txBody>
      </p:sp>
      <p:pic>
        <p:nvPicPr>
          <p:cNvPr id="5" name="Picture 1" descr="ggplot2.png">
            <a:extLst>
              <a:ext uri="{FF2B5EF4-FFF2-40B4-BE49-F238E27FC236}">
                <a16:creationId xmlns:a16="http://schemas.microsoft.com/office/drawing/2014/main" id="{490EA264-62AB-478A-9A53-769357670B0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631936" y="2953512"/>
            <a:ext cx="2996460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55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E8D-25A8-4CD0-A9CE-6212EDC4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74AF-F45E-473F-980A-ED9BB56A189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geoms</a:t>
            </a:r>
            <a:r>
              <a:rPr lang="en-US" dirty="0"/>
              <a:t> control the type of plot a user wants to create</a:t>
            </a:r>
          </a:p>
          <a:p>
            <a:pPr>
              <a:spcBef>
                <a:spcPts val="3000"/>
              </a:spcBef>
            </a:pPr>
            <a:r>
              <a:rPr lang="en-US" b="1" dirty="0" err="1"/>
              <a:t>geom</a:t>
            </a:r>
            <a:r>
              <a:rPr lang="en-US" b="1" dirty="0"/>
              <a:t>_* family of functions</a:t>
            </a:r>
          </a:p>
          <a:p>
            <a:pPr lvl="1"/>
            <a:r>
              <a:rPr lang="en-US" sz="1800" dirty="0">
                <a:latin typeface="Courier"/>
              </a:rPr>
              <a:t>*_area()</a:t>
            </a:r>
            <a:r>
              <a:rPr lang="en-US" dirty="0"/>
              <a:t>: shaded area plot</a:t>
            </a:r>
          </a:p>
          <a:p>
            <a:pPr lvl="1"/>
            <a:r>
              <a:rPr lang="en-US" sz="1800" dirty="0">
                <a:latin typeface="Courier"/>
              </a:rPr>
              <a:t>_density()</a:t>
            </a:r>
            <a:r>
              <a:rPr lang="en-US" dirty="0"/>
              <a:t>: density plot</a:t>
            </a:r>
          </a:p>
          <a:p>
            <a:pPr lvl="1"/>
            <a:r>
              <a:rPr lang="en-US" sz="1800" dirty="0">
                <a:latin typeface="Courier"/>
              </a:rPr>
              <a:t>_histogram()</a:t>
            </a:r>
            <a:r>
              <a:rPr lang="en-US" dirty="0"/>
              <a:t>: histogram</a:t>
            </a:r>
          </a:p>
          <a:p>
            <a:pPr lvl="1"/>
            <a:r>
              <a:rPr lang="en-US" sz="1800" dirty="0">
                <a:latin typeface="Courier"/>
              </a:rPr>
              <a:t>_bar()</a:t>
            </a:r>
            <a:r>
              <a:rPr lang="en-US" dirty="0"/>
              <a:t>: bar </a:t>
            </a:r>
            <a:r>
              <a:rPr lang="en-US" dirty="0" err="1"/>
              <a:t>braph</a:t>
            </a:r>
            <a:endParaRPr lang="en-US" dirty="0"/>
          </a:p>
          <a:p>
            <a:pPr lvl="1"/>
            <a:r>
              <a:rPr lang="en-US" sz="1800" dirty="0">
                <a:latin typeface="Courier"/>
              </a:rPr>
              <a:t>_point()</a:t>
            </a:r>
            <a:r>
              <a:rPr lang="en-US" dirty="0"/>
              <a:t>: scatter plot</a:t>
            </a:r>
          </a:p>
          <a:p>
            <a:pPr lvl="1"/>
            <a:r>
              <a:rPr lang="en-US" sz="1800" dirty="0">
                <a:latin typeface="Courier"/>
              </a:rPr>
              <a:t>_line()</a:t>
            </a:r>
            <a:r>
              <a:rPr lang="en-US" dirty="0"/>
              <a:t>: line plot</a:t>
            </a:r>
          </a:p>
          <a:p>
            <a:pPr lvl="1"/>
            <a:r>
              <a:rPr lang="en-US" sz="1800" dirty="0">
                <a:latin typeface="Courier"/>
              </a:rPr>
              <a:t>_boxplot()</a:t>
            </a:r>
            <a:r>
              <a:rPr lang="en-US" dirty="0"/>
              <a:t>: boxplot</a:t>
            </a:r>
          </a:p>
          <a:p>
            <a:pPr lvl="1"/>
            <a:r>
              <a:rPr lang="en-US" sz="1800" dirty="0">
                <a:latin typeface="Courier"/>
              </a:rPr>
              <a:t>_map()</a:t>
            </a:r>
            <a:r>
              <a:rPr lang="en-US" dirty="0"/>
              <a:t>: map</a:t>
            </a:r>
          </a:p>
        </p:txBody>
      </p:sp>
    </p:spTree>
    <p:extLst>
      <p:ext uri="{BB962C8B-B14F-4D97-AF65-F5344CB8AC3E}">
        <p14:creationId xmlns:p14="http://schemas.microsoft.com/office/powerpoint/2010/main" val="315136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1010-03FF-4F83-B37D-995346F5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197AE-70A3-4CA0-AC9F-C2F8A60D0477}"/>
              </a:ext>
            </a:extLst>
          </p:cNvPr>
          <p:cNvSpPr txBox="1">
            <a:spLocks/>
          </p:cNvSpPr>
          <p:nvPr/>
        </p:nvSpPr>
        <p:spPr>
          <a:xfrm>
            <a:off x="457199" y="1600200"/>
            <a:ext cx="9003323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scales will determine how data maps to aesthetic attributes.</a:t>
            </a:r>
          </a:p>
          <a:p>
            <a:pPr>
              <a:spcBef>
                <a:spcPts val="3000"/>
              </a:spcBef>
            </a:pPr>
            <a:r>
              <a:rPr lang="en-US" b="1" dirty="0"/>
              <a:t>scale_</a:t>
            </a:r>
            <a:r>
              <a:rPr lang="en-US" b="1" i="1" dirty="0"/>
              <a:t>*  family of functions </a:t>
            </a:r>
            <a:r>
              <a:rPr lang="en-US" b="1" dirty="0"/>
              <a:t> </a:t>
            </a:r>
          </a:p>
          <a:p>
            <a:pPr lvl="1"/>
            <a:r>
              <a:rPr lang="en-US" sz="1800" dirty="0">
                <a:latin typeface="Courier"/>
              </a:rPr>
              <a:t>scale_*_</a:t>
            </a:r>
            <a:r>
              <a:rPr lang="en-US" sz="1800" dirty="0" err="1">
                <a:latin typeface="Courier"/>
              </a:rPr>
              <a:t>continous</a:t>
            </a:r>
            <a:r>
              <a:rPr lang="en-US" sz="1800" dirty="0">
                <a:latin typeface="Courier"/>
              </a:rPr>
              <a:t>()</a:t>
            </a:r>
            <a:r>
              <a:rPr lang="en-US" sz="1800" dirty="0"/>
              <a:t>: </a:t>
            </a:r>
            <a:r>
              <a:rPr lang="en-US" sz="1900" b="1" dirty="0"/>
              <a:t>map continuous values to aesthetic values</a:t>
            </a:r>
            <a:endParaRPr lang="en-US" sz="1900" dirty="0">
              <a:latin typeface="Courier"/>
            </a:endParaRPr>
          </a:p>
          <a:p>
            <a:pPr lvl="1"/>
            <a:r>
              <a:rPr lang="en-US" sz="1800" dirty="0">
                <a:latin typeface="Courier"/>
              </a:rPr>
              <a:t>scale_*_discrete()</a:t>
            </a:r>
            <a:r>
              <a:rPr lang="en-US" dirty="0"/>
              <a:t>: </a:t>
            </a:r>
            <a:r>
              <a:rPr lang="en-US" sz="1900" dirty="0"/>
              <a:t>map discrete values to aesthetic values</a:t>
            </a:r>
          </a:p>
          <a:p>
            <a:pPr lvl="1"/>
            <a:r>
              <a:rPr lang="en-US" sz="1800" dirty="0">
                <a:latin typeface="Courier"/>
              </a:rPr>
              <a:t>scale_*_manual()</a:t>
            </a:r>
            <a:r>
              <a:rPr lang="en-US" dirty="0"/>
              <a:t>: </a:t>
            </a:r>
            <a:r>
              <a:rPr lang="en-US" sz="1900" dirty="0"/>
              <a:t>map discrete values to chosen aesthetic values</a:t>
            </a:r>
          </a:p>
          <a:p>
            <a:pPr>
              <a:spcBef>
                <a:spcPts val="3000"/>
              </a:spcBef>
            </a:pPr>
            <a:r>
              <a:rPr lang="en-US" b="1" dirty="0"/>
              <a:t>Types of scales</a:t>
            </a:r>
          </a:p>
          <a:p>
            <a:pPr lvl="1"/>
            <a:r>
              <a:rPr lang="en-US" dirty="0"/>
              <a:t>colors and fills</a:t>
            </a:r>
          </a:p>
          <a:p>
            <a:pPr lvl="1"/>
            <a:r>
              <a:rPr lang="en-US" dirty="0"/>
              <a:t>shapes</a:t>
            </a:r>
          </a:p>
          <a:p>
            <a:pPr lvl="1"/>
            <a:r>
              <a:rPr lang="en-US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2442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EF79-A29E-44B6-B930-75AC730E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78558"/>
            <a:ext cx="11658599" cy="1325563"/>
          </a:xfrm>
        </p:spPr>
        <p:txBody>
          <a:bodyPr/>
          <a:lstStyle/>
          <a:p>
            <a:r>
              <a:rPr lang="en-US" dirty="0"/>
              <a:t>Coordinate systems and Position adjustments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7814A-0DA1-4AFD-A26E-D0E727E193DC}"/>
              </a:ext>
            </a:extLst>
          </p:cNvPr>
          <p:cNvSpPr txBox="1">
            <a:spLocks/>
          </p:cNvSpPr>
          <p:nvPr/>
        </p:nvSpPr>
        <p:spPr>
          <a:xfrm>
            <a:off x="457199" y="1600200"/>
            <a:ext cx="10032023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Coordinate system will map the position of objects onto the plot.</a:t>
            </a:r>
          </a:p>
          <a:p>
            <a:pPr>
              <a:spcBef>
                <a:spcPts val="3000"/>
              </a:spcBef>
            </a:pPr>
            <a:r>
              <a:rPr lang="en-US" sz="2400" b="1" dirty="0" err="1"/>
              <a:t>coord</a:t>
            </a:r>
            <a:r>
              <a:rPr lang="en-US" sz="2400" b="1" dirty="0"/>
              <a:t>_* family of functions</a:t>
            </a:r>
          </a:p>
          <a:p>
            <a:pPr lvl="1"/>
            <a:r>
              <a:rPr lang="en-US" sz="1800" dirty="0" err="1">
                <a:latin typeface="Courier"/>
              </a:rPr>
              <a:t>coord_flip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flip coordinates</a:t>
            </a:r>
          </a:p>
          <a:p>
            <a:pPr lvl="1"/>
            <a:r>
              <a:rPr lang="en-US" sz="1800" dirty="0" err="1">
                <a:latin typeface="Courier"/>
              </a:rPr>
              <a:t>coord_fixed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Fixed aspect ratio between x and y units</a:t>
            </a:r>
          </a:p>
          <a:p>
            <a:r>
              <a:rPr lang="en-US" sz="2400" dirty="0"/>
              <a:t>Position adjustments determine how to arrange </a:t>
            </a:r>
            <a:r>
              <a:rPr lang="en-US" sz="2400" dirty="0" err="1"/>
              <a:t>geoms</a:t>
            </a:r>
            <a:endParaRPr lang="en-US" sz="2400" dirty="0"/>
          </a:p>
          <a:p>
            <a:pPr>
              <a:spcBef>
                <a:spcPts val="3000"/>
              </a:spcBef>
            </a:pPr>
            <a:r>
              <a:rPr lang="en-US" b="1" dirty="0"/>
              <a:t>Types of positions</a:t>
            </a:r>
          </a:p>
          <a:p>
            <a:pPr lvl="1"/>
            <a:r>
              <a:rPr lang="en-US" dirty="0"/>
              <a:t>dodge: Arrange side by side</a:t>
            </a:r>
          </a:p>
          <a:p>
            <a:pPr lvl="1"/>
            <a:r>
              <a:rPr lang="en-US" dirty="0"/>
              <a:t>stack: stack on top of each other</a:t>
            </a:r>
          </a:p>
          <a:p>
            <a:pPr lvl="1"/>
            <a:r>
              <a:rPr lang="en-US" dirty="0"/>
              <a:t>fill: stack on top of each other, normalizing height</a:t>
            </a:r>
          </a:p>
        </p:txBody>
      </p:sp>
    </p:spTree>
    <p:extLst>
      <p:ext uri="{BB962C8B-B14F-4D97-AF65-F5344CB8AC3E}">
        <p14:creationId xmlns:p14="http://schemas.microsoft.com/office/powerpoint/2010/main" val="274932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8612-2BA3-407C-BA16-E5771220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6C8D4-DA1C-4E5A-8538-5973B459DD93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faceting creates smaller adjacent plots of subsets of the data</a:t>
            </a:r>
          </a:p>
          <a:p>
            <a:pPr>
              <a:spcBef>
                <a:spcPts val="3000"/>
              </a:spcBef>
            </a:pPr>
            <a:r>
              <a:rPr lang="en-US" b="1" dirty="0"/>
              <a:t>facet_* family of functions</a:t>
            </a:r>
          </a:p>
          <a:p>
            <a:pPr lvl="1"/>
            <a:r>
              <a:rPr lang="en-US" sz="1800" dirty="0" err="1">
                <a:latin typeface="Courier"/>
              </a:rPr>
              <a:t>facet_grid</a:t>
            </a:r>
            <a:r>
              <a:rPr lang="en-US" sz="1800" dirty="0">
                <a:latin typeface="Courier"/>
              </a:rPr>
              <a:t>(. ~ var)</a:t>
            </a:r>
            <a:r>
              <a:rPr lang="en-US" dirty="0"/>
              <a:t>: facet columns based on var</a:t>
            </a:r>
          </a:p>
          <a:p>
            <a:pPr lvl="1"/>
            <a:r>
              <a:rPr lang="en-US" sz="1800" dirty="0" err="1">
                <a:latin typeface="Courier"/>
              </a:rPr>
              <a:t>facet_grid</a:t>
            </a:r>
            <a:r>
              <a:rPr lang="en-US" sz="1800" dirty="0">
                <a:latin typeface="Courier"/>
              </a:rPr>
              <a:t>(var ~.)</a:t>
            </a:r>
            <a:r>
              <a:rPr lang="en-US" dirty="0"/>
              <a:t>: facet rows based on var</a:t>
            </a:r>
          </a:p>
          <a:p>
            <a:pPr lvl="1"/>
            <a:r>
              <a:rPr lang="en-US" sz="1800" dirty="0" err="1">
                <a:latin typeface="Courier"/>
              </a:rPr>
              <a:t>facet_grid</a:t>
            </a:r>
            <a:r>
              <a:rPr lang="en-US" sz="1800" dirty="0">
                <a:latin typeface="Courier"/>
              </a:rPr>
              <a:t>(var1 ~ var2)</a:t>
            </a:r>
            <a:r>
              <a:rPr lang="en-US" dirty="0"/>
              <a:t>: facet both rows and columns</a:t>
            </a:r>
          </a:p>
          <a:p>
            <a:pPr lvl="1"/>
            <a:r>
              <a:rPr lang="en-US" sz="1800" dirty="0" err="1">
                <a:latin typeface="Courier"/>
              </a:rPr>
              <a:t>facet_wrap</a:t>
            </a:r>
            <a:r>
              <a:rPr lang="en-US" sz="1800" dirty="0">
                <a:latin typeface="Courier"/>
              </a:rPr>
              <a:t>(~ var)</a:t>
            </a:r>
            <a:r>
              <a:rPr lang="en-US" dirty="0"/>
              <a:t>: wrap faceted graphs into a rectangle</a:t>
            </a:r>
          </a:p>
        </p:txBody>
      </p:sp>
    </p:spTree>
    <p:extLst>
      <p:ext uri="{BB962C8B-B14F-4D97-AF65-F5344CB8AC3E}">
        <p14:creationId xmlns:p14="http://schemas.microsoft.com/office/powerpoint/2010/main" val="20574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03C8-2BBD-4538-90DA-EB11E181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Labels, Legends and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68102-F883-477F-B237-1A566E121DBF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nice looking graphs and communicate what the plot is showing</a:t>
            </a:r>
          </a:p>
          <a:p>
            <a:pPr lvl="1"/>
            <a:r>
              <a:rPr lang="en-US" sz="1800" dirty="0" err="1">
                <a:latin typeface="Courier"/>
              </a:rPr>
              <a:t>ggtitle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add title</a:t>
            </a:r>
          </a:p>
          <a:p>
            <a:pPr lvl="1"/>
            <a:r>
              <a:rPr lang="en-US" sz="1800" dirty="0" err="1">
                <a:latin typeface="Courier"/>
              </a:rPr>
              <a:t>xlab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 and </a:t>
            </a:r>
            <a:r>
              <a:rPr lang="en-US" sz="1800" dirty="0" err="1">
                <a:latin typeface="Courier"/>
              </a:rPr>
              <a:t>ylab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change labels on x and y axes</a:t>
            </a:r>
          </a:p>
          <a:p>
            <a:pPr lvl="1"/>
            <a:r>
              <a:rPr lang="en-US" sz="1800" dirty="0">
                <a:latin typeface="Courier"/>
              </a:rPr>
              <a:t>theme(</a:t>
            </a:r>
            <a:r>
              <a:rPr lang="en-US" sz="1800" dirty="0" err="1">
                <a:latin typeface="Courier"/>
              </a:rPr>
              <a:t>legend.position</a:t>
            </a:r>
            <a:r>
              <a:rPr lang="en-US" sz="1800" dirty="0">
                <a:latin typeface="Courier"/>
              </a:rPr>
              <a:t>)</a:t>
            </a:r>
            <a:r>
              <a:rPr lang="en-US" dirty="0"/>
              <a:t>: Place legend at the desired position</a:t>
            </a:r>
          </a:p>
          <a:p>
            <a:pPr lvl="1"/>
            <a:r>
              <a:rPr lang="en-US" sz="1800" dirty="0" err="1">
                <a:latin typeface="Courier"/>
              </a:rPr>
              <a:t>theme_bw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White background</a:t>
            </a:r>
          </a:p>
          <a:p>
            <a:pPr lvl="1"/>
            <a:r>
              <a:rPr lang="en-US" sz="1800" dirty="0" err="1">
                <a:latin typeface="Courier"/>
              </a:rPr>
              <a:t>theme_classic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: White background with no grid lines</a:t>
            </a:r>
          </a:p>
        </p:txBody>
      </p:sp>
    </p:spTree>
    <p:extLst>
      <p:ext uri="{BB962C8B-B14F-4D97-AF65-F5344CB8AC3E}">
        <p14:creationId xmlns:p14="http://schemas.microsoft.com/office/powerpoint/2010/main" val="3574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 3"/>
          <p:cNvSpPr/>
          <p:nvPr/>
        </p:nvSpPr>
        <p:spPr/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A8396-1E0E-4188-A30F-7B9A03D48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Analysis Flow Chart</a:t>
            </a:r>
          </a:p>
        </p:txBody>
      </p:sp>
      <p:pic>
        <p:nvPicPr>
          <p:cNvPr id="7" name="Picture 6" descr="data-science-explore.png">
            <a:extLst>
              <a:ext uri="{FF2B5EF4-FFF2-40B4-BE49-F238E27FC236}">
                <a16:creationId xmlns:a16="http://schemas.microsoft.com/office/drawing/2014/main" id="{49477B8D-8F64-4B85-BD19-2E87745D4F1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2512" y="1690688"/>
            <a:ext cx="10851288" cy="39901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11A998-3133-48C9-94B3-C79D3348F5E4}"/>
              </a:ext>
            </a:extLst>
          </p:cNvPr>
          <p:cNvSpPr txBox="1"/>
          <p:nvPr/>
        </p:nvSpPr>
        <p:spPr>
          <a:xfrm>
            <a:off x="6866313" y="6026728"/>
            <a:ext cx="35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R for Data Science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4252-0B02-4AFF-8B7C-80DF5558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30900-64ED-4C7F-8486-1BDBD2E0CB2A}"/>
              </a:ext>
            </a:extLst>
          </p:cNvPr>
          <p:cNvSpPr txBox="1">
            <a:spLocks/>
          </p:cNvSpPr>
          <p:nvPr/>
        </p:nvSpPr>
        <p:spPr>
          <a:xfrm>
            <a:off x="838200" y="1960685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0"/>
            <a:r>
              <a:rPr lang="en-US" sz="2400" b="1" dirty="0" err="1">
                <a:solidFill>
                  <a:schemeClr val="tx2"/>
                </a:solidFill>
                <a:latin typeface="Courier"/>
              </a:rPr>
              <a:t>ggplot</a:t>
            </a:r>
            <a:r>
              <a:rPr lang="en-US" sz="2400" dirty="0">
                <a:latin typeface="Courier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Courier"/>
              </a:rPr>
              <a:t>data</a:t>
            </a:r>
            <a:r>
              <a:rPr lang="en-US" sz="2400" dirty="0">
                <a:solidFill>
                  <a:srgbClr val="902000"/>
                </a:solidFill>
                <a:latin typeface="Courier"/>
              </a:rPr>
              <a:t> </a:t>
            </a:r>
            <a:r>
              <a:rPr lang="en-US" sz="2400" dirty="0">
                <a:latin typeface="Courier"/>
              </a:rPr>
              <a:t>= &lt;DATA&gt;</a:t>
            </a:r>
            <a:r>
              <a:rPr lang="en-US" sz="24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2400" dirty="0">
                <a:latin typeface="Courier"/>
              </a:rPr>
              <a:t>) +</a:t>
            </a:r>
            <a:r>
              <a:rPr lang="en-US" sz="24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4070A0"/>
                </a:solidFill>
                <a:latin typeface="Courier"/>
              </a:rPr>
              <a:t>      </a:t>
            </a:r>
            <a:r>
              <a:rPr lang="en-US" sz="2400" b="1" dirty="0">
                <a:latin typeface="Courier"/>
              </a:rPr>
              <a:t>&lt;</a:t>
            </a:r>
            <a:r>
              <a:rPr lang="en-US" sz="2400" dirty="0">
                <a:latin typeface="Courier"/>
              </a:rPr>
              <a:t>GEOM_FUNCTION&gt;(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latin typeface="Courier"/>
              </a:rPr>
              <a:t>        </a:t>
            </a:r>
            <a:r>
              <a:rPr lang="en-US" sz="2400" dirty="0">
                <a:solidFill>
                  <a:schemeClr val="tx2"/>
                </a:solidFill>
                <a:latin typeface="Courier"/>
              </a:rPr>
              <a:t>mapping</a:t>
            </a:r>
            <a:r>
              <a:rPr lang="en-US" sz="2400" dirty="0">
                <a:solidFill>
                  <a:srgbClr val="902000"/>
                </a:solidFill>
                <a:latin typeface="Courier"/>
              </a:rPr>
              <a:t> </a:t>
            </a:r>
            <a:r>
              <a:rPr lang="en-US" sz="2400" dirty="0">
                <a:latin typeface="Courier"/>
              </a:rPr>
              <a:t>= </a:t>
            </a:r>
            <a:r>
              <a:rPr lang="en-US" sz="2400" b="1" dirty="0" err="1">
                <a:solidFill>
                  <a:schemeClr val="tx2"/>
                </a:solidFill>
                <a:latin typeface="Courier"/>
              </a:rPr>
              <a:t>aes</a:t>
            </a:r>
            <a:r>
              <a:rPr lang="en-US" sz="2400" dirty="0">
                <a:latin typeface="Courier"/>
              </a:rPr>
              <a:t>(&lt;MAPPINGS&gt;),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latin typeface="Courier"/>
              </a:rPr>
              <a:t>        </a:t>
            </a:r>
            <a:r>
              <a:rPr lang="en-US" sz="2400" dirty="0">
                <a:solidFill>
                  <a:schemeClr val="tx2"/>
                </a:solidFill>
                <a:latin typeface="Courier"/>
              </a:rPr>
              <a:t>stat</a:t>
            </a:r>
            <a:r>
              <a:rPr lang="en-US" sz="2400" dirty="0">
                <a:solidFill>
                  <a:srgbClr val="902000"/>
                </a:solidFill>
                <a:latin typeface="Courier"/>
              </a:rPr>
              <a:t> </a:t>
            </a:r>
            <a:r>
              <a:rPr lang="en-US" sz="2400" dirty="0">
                <a:latin typeface="Courier"/>
              </a:rPr>
              <a:t>= &lt;STAT&gt;,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latin typeface="Courier"/>
              </a:rPr>
              <a:t>        </a:t>
            </a:r>
            <a:r>
              <a:rPr lang="en-US" sz="2400" dirty="0">
                <a:solidFill>
                  <a:schemeClr val="tx2"/>
                </a:solidFill>
                <a:latin typeface="Courier"/>
              </a:rPr>
              <a:t>position</a:t>
            </a:r>
            <a:r>
              <a:rPr lang="en-US" sz="2400" dirty="0">
                <a:solidFill>
                  <a:srgbClr val="902000"/>
                </a:solidFill>
                <a:latin typeface="Courier"/>
              </a:rPr>
              <a:t> </a:t>
            </a:r>
            <a:r>
              <a:rPr lang="en-US" sz="2400" dirty="0">
                <a:latin typeface="Courier"/>
              </a:rPr>
              <a:t>= &lt;POSITION&gt;) +</a:t>
            </a:r>
            <a:r>
              <a:rPr lang="en-US" sz="24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4070A0"/>
                </a:solidFill>
                <a:latin typeface="Courier"/>
              </a:rPr>
              <a:t>       </a:t>
            </a:r>
            <a:r>
              <a:rPr lang="en-US" sz="2400" b="1" dirty="0">
                <a:latin typeface="Courier"/>
              </a:rPr>
              <a:t>&lt;</a:t>
            </a:r>
            <a:r>
              <a:rPr lang="en-US" sz="2400" dirty="0">
                <a:latin typeface="Courier"/>
              </a:rPr>
              <a:t>COORDINATE_FUNCTION&gt;</a:t>
            </a:r>
            <a:r>
              <a:rPr lang="en-US" sz="2400" dirty="0">
                <a:solidFill>
                  <a:srgbClr val="4070A0"/>
                </a:solidFill>
                <a:latin typeface="Courier"/>
              </a:rPr>
              <a:t> </a:t>
            </a:r>
            <a:r>
              <a:rPr lang="en-US" sz="2400" dirty="0">
                <a:latin typeface="Courier"/>
              </a:rPr>
              <a:t>+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4070A0"/>
                </a:solidFill>
                <a:latin typeface="Courier"/>
              </a:rPr>
              <a:t>       </a:t>
            </a:r>
            <a:r>
              <a:rPr lang="en-US" sz="2400" b="1" dirty="0">
                <a:latin typeface="Courier"/>
              </a:rPr>
              <a:t>&lt;</a:t>
            </a:r>
            <a:r>
              <a:rPr lang="en-US" sz="2400" dirty="0">
                <a:latin typeface="Courier"/>
              </a:rPr>
              <a:t>FACET_FUNCTION&gt;</a:t>
            </a:r>
          </a:p>
        </p:txBody>
      </p:sp>
    </p:spTree>
    <p:extLst>
      <p:ext uri="{BB962C8B-B14F-4D97-AF65-F5344CB8AC3E}">
        <p14:creationId xmlns:p14="http://schemas.microsoft.com/office/powerpoint/2010/main" val="41268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904D-FACA-4304-A2B9-445517C1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broom: tidy statistical modeling</a:t>
            </a:r>
          </a:p>
        </p:txBody>
      </p:sp>
      <p:pic>
        <p:nvPicPr>
          <p:cNvPr id="3" name="Picture 1" descr="broom.png">
            <a:extLst>
              <a:ext uri="{FF2B5EF4-FFF2-40B4-BE49-F238E27FC236}">
                <a16:creationId xmlns:a16="http://schemas.microsoft.com/office/drawing/2014/main" id="{B99E7D43-21AC-4454-84F1-90A8EECDBF3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1936" y="2953512"/>
            <a:ext cx="2996460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E882C5-86A7-4C1A-8EC1-326695B17D29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package </a:t>
            </a:r>
            <a:r>
              <a:rPr lang="en-US" i="1" dirty="0"/>
              <a:t>broom</a:t>
            </a:r>
            <a:r>
              <a:rPr lang="en-US" dirty="0"/>
              <a:t> converts untidy output from statistical modeling to a tidy data frame. It works with many modeling functions from the </a:t>
            </a:r>
            <a:r>
              <a:rPr lang="en-US" i="1" dirty="0"/>
              <a:t>stats</a:t>
            </a:r>
            <a:r>
              <a:rPr lang="en-US" dirty="0"/>
              <a:t> and various packages.</a:t>
            </a:r>
          </a:p>
          <a:p>
            <a:pPr>
              <a:spcBef>
                <a:spcPts val="3000"/>
              </a:spcBef>
            </a:pPr>
            <a:r>
              <a:rPr lang="en-US" b="1" dirty="0"/>
              <a:t>Useful functions</a:t>
            </a:r>
          </a:p>
          <a:p>
            <a:pPr lvl="1"/>
            <a:r>
              <a:rPr lang="en-US" sz="1800" dirty="0">
                <a:latin typeface="Courier"/>
              </a:rPr>
              <a:t>tidy()</a:t>
            </a:r>
            <a:r>
              <a:rPr lang="en-US" dirty="0"/>
              <a:t>: </a:t>
            </a:r>
            <a:r>
              <a:rPr lang="en-US" sz="2000" dirty="0"/>
              <a:t>Produces a </a:t>
            </a:r>
            <a:r>
              <a:rPr lang="en-US" sz="2000" dirty="0" err="1"/>
              <a:t>dataframe</a:t>
            </a:r>
            <a:r>
              <a:rPr lang="en-US" sz="2000" dirty="0"/>
              <a:t> where each row contains an output from the model such as regression coefficients</a:t>
            </a:r>
          </a:p>
          <a:p>
            <a:pPr lvl="1"/>
            <a:r>
              <a:rPr lang="en-US" sz="1800" dirty="0">
                <a:latin typeface="Courier"/>
              </a:rPr>
              <a:t>glance()</a:t>
            </a:r>
            <a:r>
              <a:rPr lang="en-US" dirty="0"/>
              <a:t>: </a:t>
            </a:r>
            <a:r>
              <a:rPr lang="en-US" sz="2000" dirty="0"/>
              <a:t>Returns a </a:t>
            </a:r>
            <a:r>
              <a:rPr lang="en-US" sz="2000" dirty="0" err="1"/>
              <a:t>dataframe</a:t>
            </a:r>
            <a:r>
              <a:rPr lang="en-US" sz="2000" dirty="0"/>
              <a:t> consisting of one row with diagnostic statistics</a:t>
            </a:r>
          </a:p>
          <a:p>
            <a:pPr lvl="1"/>
            <a:r>
              <a:rPr lang="en-US" sz="1800" dirty="0">
                <a:latin typeface="Courier"/>
              </a:rPr>
              <a:t>augment()</a:t>
            </a:r>
            <a:r>
              <a:rPr lang="en-US" dirty="0"/>
              <a:t>: </a:t>
            </a:r>
            <a:r>
              <a:rPr lang="en-US" sz="2000" dirty="0"/>
              <a:t>Will mutate a </a:t>
            </a:r>
            <a:r>
              <a:rPr lang="en-US" sz="2000" dirty="0" err="1"/>
              <a:t>dataframe</a:t>
            </a:r>
            <a:r>
              <a:rPr lang="en-US" sz="2000" dirty="0"/>
              <a:t> by adding a column of information such as predicted probabilities or cluster groupings</a:t>
            </a:r>
          </a:p>
        </p:txBody>
      </p:sp>
    </p:spTree>
    <p:extLst>
      <p:ext uri="{BB962C8B-B14F-4D97-AF65-F5344CB8AC3E}">
        <p14:creationId xmlns:p14="http://schemas.microsoft.com/office/powerpoint/2010/main" val="17043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904D-FACA-4304-A2B9-445517C1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4F356-534D-4E72-B144-87A1D8394AD9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0128738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Parnell, A., Jones, D., Wesaw, A., &amp; Brooks, D. C. (2018). Institutions’ use of data and analytics for student success: Results from a national landscape analysis. Washington, DC: NASPA-Student Affairs Administrators in Higher Education, Association for Institutional Research, and EDUCAUSE.</a:t>
            </a:r>
          </a:p>
          <a:p>
            <a:r>
              <a:rPr lang="en-US" sz="2000" dirty="0"/>
              <a:t>R Studio. </a:t>
            </a:r>
            <a:r>
              <a:rPr lang="en-US" sz="2000" dirty="0" err="1"/>
              <a:t>Tidyverse</a:t>
            </a:r>
            <a:r>
              <a:rPr lang="en-US" sz="2000" dirty="0"/>
              <a:t>. </a:t>
            </a:r>
            <a:r>
              <a:rPr lang="en-US" sz="2000" dirty="0">
                <a:hlinkClick r:id="rId3"/>
              </a:rPr>
              <a:t>http://www.tidyverse.org</a:t>
            </a:r>
          </a:p>
          <a:p>
            <a:r>
              <a:rPr lang="en-US" sz="2000" dirty="0"/>
              <a:t>Wickham, H. (2010). A Layered Grammar of Graphics. Journal of Computational and Graphical Statistics, 19:1, 3-28</a:t>
            </a:r>
          </a:p>
          <a:p>
            <a:r>
              <a:rPr lang="en-US" sz="2000" dirty="0"/>
              <a:t>Wickham, H. (2014). Tidy Data. Journal of Statistical Software, 59:1.</a:t>
            </a:r>
          </a:p>
          <a:p>
            <a:r>
              <a:rPr lang="en-US" sz="2000" dirty="0"/>
              <a:t>Wickham, H. (2016). ggplot2 - Elegant Graphics for Data Analysis. Springer-</a:t>
            </a:r>
            <a:r>
              <a:rPr lang="en-US" sz="2000" dirty="0" err="1"/>
              <a:t>Verlang</a:t>
            </a:r>
            <a:r>
              <a:rPr lang="en-US" sz="2000" dirty="0"/>
              <a:t>, NY.</a:t>
            </a:r>
          </a:p>
          <a:p>
            <a:r>
              <a:rPr lang="en-US" sz="2000" dirty="0"/>
              <a:t>Wickham, H., </a:t>
            </a:r>
            <a:r>
              <a:rPr lang="en-US" sz="2000" dirty="0" err="1"/>
              <a:t>Grolemund</a:t>
            </a:r>
            <a:r>
              <a:rPr lang="en-US" sz="2000" dirty="0"/>
              <a:t>, G. (2016). R for Data Science. </a:t>
            </a:r>
            <a:r>
              <a:rPr lang="en-US" sz="2000" dirty="0" err="1"/>
              <a:t>Oreilly</a:t>
            </a:r>
            <a:r>
              <a:rPr lang="en-US" sz="2000" dirty="0"/>
              <a:t> Media, CA.</a:t>
            </a:r>
          </a:p>
        </p:txBody>
      </p:sp>
    </p:spTree>
    <p:extLst>
      <p:ext uri="{BB962C8B-B14F-4D97-AF65-F5344CB8AC3E}">
        <p14:creationId xmlns:p14="http://schemas.microsoft.com/office/powerpoint/2010/main" val="49545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031E-DED7-4141-BB6F-118ACF2E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9178D-B0BC-42A5-9160-549A46F6577F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is a suite of R packages that follow the same design philosophy used for data tasks:</a:t>
            </a:r>
          </a:p>
          <a:p>
            <a:pPr lvl="2"/>
            <a:r>
              <a:rPr lang="en-US" dirty="0"/>
              <a:t>Importing</a:t>
            </a:r>
          </a:p>
          <a:p>
            <a:pPr lvl="2"/>
            <a:r>
              <a:rPr lang="en-US" dirty="0"/>
              <a:t>Manipulation</a:t>
            </a:r>
          </a:p>
          <a:p>
            <a:pPr lvl="2"/>
            <a:r>
              <a:rPr lang="en-US" dirty="0"/>
              <a:t>Exploration</a:t>
            </a:r>
          </a:p>
          <a:p>
            <a:pPr lvl="2"/>
            <a:r>
              <a:rPr lang="en-US" dirty="0"/>
              <a:t>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4C337-FABD-4E2F-A460-819E4593F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312" y="2925763"/>
            <a:ext cx="3010488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55EDCB-2B7C-4415-84F6-FA19069F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" y="285749"/>
            <a:ext cx="12077699" cy="54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7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4432-A5C6-42A7-BCC9-EC6F95F6E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tibbles</a:t>
            </a:r>
            <a:r>
              <a:rPr lang="en-US" dirty="0"/>
              <a:t>: data frames of the </a:t>
            </a:r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3" name="Picture 1" descr="tibble.png">
            <a:extLst>
              <a:ext uri="{FF2B5EF4-FFF2-40B4-BE49-F238E27FC236}">
                <a16:creationId xmlns:a16="http://schemas.microsoft.com/office/drawing/2014/main" id="{49ECF33B-3944-43C6-877E-2762C458842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82291" y="2872426"/>
            <a:ext cx="2996458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781BD7-549B-4E35-B94D-0A17AF1E420F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Tibbles are the modern version of </a:t>
            </a:r>
            <a:r>
              <a:rPr lang="en-US" sz="1800" dirty="0" err="1">
                <a:latin typeface="Courier"/>
              </a:rPr>
              <a:t>data.frame</a:t>
            </a:r>
            <a:r>
              <a:rPr lang="en-US" dirty="0"/>
              <a:t> from Base R</a:t>
            </a:r>
          </a:p>
          <a:p>
            <a:pPr lvl="2"/>
            <a:r>
              <a:rPr lang="en-US" dirty="0"/>
              <a:t>They include the best features from that function and get rid of the features that cause problems</a:t>
            </a:r>
          </a:p>
          <a:p>
            <a:pPr lvl="2"/>
            <a:r>
              <a:rPr lang="en-US" dirty="0"/>
              <a:t>The input type is never changed</a:t>
            </a:r>
          </a:p>
          <a:p>
            <a:pPr lvl="2"/>
            <a:r>
              <a:rPr lang="en-US" dirty="0"/>
              <a:t>Friendly use of list-columns</a:t>
            </a:r>
          </a:p>
          <a:p>
            <a:pPr lvl="2"/>
            <a:r>
              <a:rPr lang="en-US" dirty="0" err="1"/>
              <a:t>row.names</a:t>
            </a:r>
            <a:r>
              <a:rPr lang="en-US" dirty="0"/>
              <a:t> are violation of the tidy data philosophy, thus are not used</a:t>
            </a:r>
          </a:p>
          <a:p>
            <a:pPr lvl="2"/>
            <a:r>
              <a:rPr lang="en-US" dirty="0"/>
              <a:t>Only vectors of length one are recycled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Printed output is much more user friendly</a:t>
            </a:r>
          </a:p>
          <a:p>
            <a:pPr lvl="1"/>
            <a:r>
              <a:rPr lang="en-US" dirty="0"/>
              <a:t>Data types of </a:t>
            </a:r>
            <a:r>
              <a:rPr lang="en-US" dirty="0" err="1"/>
              <a:t>subsetted</a:t>
            </a:r>
            <a:r>
              <a:rPr lang="en-US" dirty="0"/>
              <a:t> data are consistent</a:t>
            </a:r>
          </a:p>
        </p:txBody>
      </p:sp>
    </p:spTree>
    <p:extLst>
      <p:ext uri="{BB962C8B-B14F-4D97-AF65-F5344CB8AC3E}">
        <p14:creationId xmlns:p14="http://schemas.microsoft.com/office/powerpoint/2010/main" val="338607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2D9DF-AC9E-4A6B-A00F-290191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rectangular data</a:t>
            </a:r>
          </a:p>
        </p:txBody>
      </p:sp>
      <p:pic>
        <p:nvPicPr>
          <p:cNvPr id="3" name="Picture 1" descr="readr.png">
            <a:extLst>
              <a:ext uri="{FF2B5EF4-FFF2-40B4-BE49-F238E27FC236}">
                <a16:creationId xmlns:a16="http://schemas.microsoft.com/office/drawing/2014/main" id="{8E43580F-826D-432D-8637-05232868AF9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1936" y="2953512"/>
            <a:ext cx="3001895" cy="34747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B9FB69-7A07-4ACF-8032-9C34BA60488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/>
              <a:t>readr</a:t>
            </a:r>
            <a:r>
              <a:rPr lang="en-US" dirty="0"/>
              <a:t> is a fast, reliable package that parses flat files into data frames:</a:t>
            </a:r>
          </a:p>
          <a:p>
            <a:pPr lvl="1"/>
            <a:r>
              <a:rPr lang="en-US" sz="1800" dirty="0" err="1">
                <a:latin typeface="Courier"/>
              </a:rPr>
              <a:t>read_csv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 parses comma delimited files; </a:t>
            </a:r>
            <a:r>
              <a:rPr lang="en-US" sz="1800" dirty="0">
                <a:latin typeface="Courier"/>
              </a:rPr>
              <a:t>read_csv2()</a:t>
            </a:r>
            <a:r>
              <a:rPr lang="en-US" dirty="0"/>
              <a:t> parses semicolon </a:t>
            </a:r>
            <a:r>
              <a:rPr lang="en-US" dirty="0" err="1"/>
              <a:t>separted</a:t>
            </a:r>
            <a:r>
              <a:rPr lang="en-US" dirty="0"/>
              <a:t> files</a:t>
            </a:r>
          </a:p>
          <a:p>
            <a:pPr lvl="1"/>
            <a:r>
              <a:rPr lang="en-US" sz="1800" dirty="0" err="1">
                <a:latin typeface="Courier"/>
              </a:rPr>
              <a:t>read_tsv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 will read tab delimited files; </a:t>
            </a:r>
            <a:r>
              <a:rPr lang="en-US" sz="1800" dirty="0" err="1">
                <a:latin typeface="Courier"/>
              </a:rPr>
              <a:t>read_delim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 parses any delimited file</a:t>
            </a:r>
          </a:p>
          <a:p>
            <a:pPr lvl="1"/>
            <a:r>
              <a:rPr lang="en-US" sz="1800" dirty="0" err="1">
                <a:latin typeface="Courier"/>
              </a:rPr>
              <a:t>read_fwf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 parses fixed width files and </a:t>
            </a:r>
            <a:r>
              <a:rPr lang="en-US" sz="1800" dirty="0" err="1">
                <a:latin typeface="Courier"/>
              </a:rPr>
              <a:t>read_table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 is for a fixed width file </a:t>
            </a:r>
            <a:r>
              <a:rPr lang="en-US" dirty="0" err="1"/>
              <a:t>separted</a:t>
            </a:r>
            <a:r>
              <a:rPr lang="en-US" dirty="0"/>
              <a:t> by white space</a:t>
            </a:r>
          </a:p>
          <a:p>
            <a:pPr lvl="1"/>
            <a:r>
              <a:rPr lang="en-US" sz="1800" dirty="0" err="1">
                <a:latin typeface="Courier"/>
              </a:rPr>
              <a:t>read_log</a:t>
            </a:r>
            <a:r>
              <a:rPr lang="en-US" sz="1800" dirty="0">
                <a:latin typeface="Courier"/>
              </a:rPr>
              <a:t>()</a:t>
            </a:r>
            <a:r>
              <a:rPr lang="en-US" dirty="0"/>
              <a:t> parses log files. The package </a:t>
            </a:r>
            <a:r>
              <a:rPr lang="en-US" i="1" dirty="0" err="1"/>
              <a:t>webreadr</a:t>
            </a:r>
            <a:r>
              <a:rPr lang="en-US" dirty="0"/>
              <a:t> provides many tools for reading different log files</a:t>
            </a:r>
          </a:p>
        </p:txBody>
      </p:sp>
    </p:spTree>
    <p:extLst>
      <p:ext uri="{BB962C8B-B14F-4D97-AF65-F5344CB8AC3E}">
        <p14:creationId xmlns:p14="http://schemas.microsoft.com/office/powerpoint/2010/main" val="11353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ssment Webinar1 - Script v7- Draft 2 AI" id="{91FD992F-AFDD-5D4B-9216-0C54DC048F52}" vid="{7C66FE4C-22BE-274E-8C07-3056A0CAD0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5921</TotalTime>
  <Words>2551</Words>
  <Application>Microsoft Office PowerPoint</Application>
  <PresentationFormat>Widescreen</PresentationFormat>
  <Paragraphs>323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Courier</vt:lpstr>
      <vt:lpstr>Office Theme</vt:lpstr>
      <vt:lpstr>Using R to Tidy your Data</vt:lpstr>
      <vt:lpstr>Presenter</vt:lpstr>
      <vt:lpstr>Introduction</vt:lpstr>
      <vt:lpstr>Workshop Materials </vt:lpstr>
      <vt:lpstr>Data Analysis Flow Chart</vt:lpstr>
      <vt:lpstr>What is the Tidyverse?</vt:lpstr>
      <vt:lpstr>PowerPoint Presentation</vt:lpstr>
      <vt:lpstr>tibbles: data frames of the Tidyverse</vt:lpstr>
      <vt:lpstr>Importing rectangular data</vt:lpstr>
      <vt:lpstr>Importing Excel formatted files</vt:lpstr>
      <vt:lpstr>Importing SAS, SPSS, and Stata formatted files </vt:lpstr>
      <vt:lpstr>Working with internet data formats</vt:lpstr>
      <vt:lpstr>R Packages for internet data</vt:lpstr>
      <vt:lpstr>JSON format</vt:lpstr>
      <vt:lpstr>XML format</vt:lpstr>
      <vt:lpstr>XML example</vt:lpstr>
      <vt:lpstr>Useful R functions for parsing XML, HTML and JSON </vt:lpstr>
      <vt:lpstr>Tidy Data Philosophy</vt:lpstr>
      <vt:lpstr>Piping</vt:lpstr>
      <vt:lpstr>dplyr: A Grammar of Data Manipulation</vt:lpstr>
      <vt:lpstr>select</vt:lpstr>
      <vt:lpstr>select</vt:lpstr>
      <vt:lpstr>filter</vt:lpstr>
      <vt:lpstr>filter</vt:lpstr>
      <vt:lpstr>mutate</vt:lpstr>
      <vt:lpstr>summarise</vt:lpstr>
      <vt:lpstr>Summarise by Group</vt:lpstr>
      <vt:lpstr>functions for summarise</vt:lpstr>
      <vt:lpstr>arrange</vt:lpstr>
      <vt:lpstr>dplyr verb extensions</vt:lpstr>
      <vt:lpstr>Combine Data by Rows and Columns</vt:lpstr>
      <vt:lpstr>Combine Data by Joins</vt:lpstr>
      <vt:lpstr>tidyr: tools to create tidy data</vt:lpstr>
      <vt:lpstr>pivot_longer (gather)</vt:lpstr>
      <vt:lpstr>pivot_wider (separate)</vt:lpstr>
      <vt:lpstr>Iterative Programming with purrr</vt:lpstr>
      <vt:lpstr>stringr: simple functions for strings</vt:lpstr>
      <vt:lpstr>stringr functions</vt:lpstr>
      <vt:lpstr>Pattern matching in stringr</vt:lpstr>
      <vt:lpstr>Pattern matching functions</vt:lpstr>
      <vt:lpstr>Common Character Classes</vt:lpstr>
      <vt:lpstr>lubridate: date classes made easy</vt:lpstr>
      <vt:lpstr>lubridate functions</vt:lpstr>
      <vt:lpstr>ggplot2: A grammar of graphics</vt:lpstr>
      <vt:lpstr>geoms</vt:lpstr>
      <vt:lpstr>scales</vt:lpstr>
      <vt:lpstr>Coordinate systems and Position adjustments</vt:lpstr>
      <vt:lpstr>faceting</vt:lpstr>
      <vt:lpstr>Labels, Legends and Themes</vt:lpstr>
      <vt:lpstr>ggplot2 template</vt:lpstr>
      <vt:lpstr>broom: tidy statistical modeling</vt:lpstr>
      <vt:lpstr>References and Resources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14555</TotalTime>
  <Words>4</Words>
  <Application>Microsoft Office PowerPoint</Application>
  <PresentationFormat>Widescreen</PresentationFormat>
  <Paragraphs>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to Tidy Your Data</dc:title>
  <dc:creator>Brian Pattiz</dc:creator>
  <cp:keywords/>
  <cp:lastModifiedBy>Brian Pattiz</cp:lastModifiedBy>
  <cp:revision>273</cp:revision>
  <dcterms:created xsi:type="dcterms:W3CDTF">2019-04-03T21:53:45Z</dcterms:created>
  <dcterms:modified xsi:type="dcterms:W3CDTF">2019-05-28T13:32:42Z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2019-04-03</vt:lpwstr>
  </property>
  <property fmtid="{D5CDD505-2E9C-101B-9397-08002B2CF9AE}" pid="3" name="output">
    <vt:lpwstr/>
  </property>
</Properties>
</file>